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359" r:id="rId2"/>
  </p:sldIdLst>
  <p:sldSz cx="24384000" cy="13716000"/>
  <p:notesSz cx="6858000" cy="9144000"/>
  <p:defaultTextStyle>
    <a:defPPr>
      <a:defRPr lang="de-DE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5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ves Weber" initials="YW" lastIdx="2" clrIdx="0">
    <p:extLst>
      <p:ext uri="{19B8F6BF-5375-455C-9EA6-DF929625EA0E}">
        <p15:presenceInfo xmlns:p15="http://schemas.microsoft.com/office/powerpoint/2012/main" userId="S-1-5-21-2827195930-927823594-807392419-46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CB9"/>
    <a:srgbClr val="E4D2F2"/>
    <a:srgbClr val="FFE699"/>
    <a:srgbClr val="D6C8BB"/>
    <a:srgbClr val="90BAE0"/>
    <a:srgbClr val="97D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86" autoAdjust="0"/>
    <p:restoredTop sz="95190" autoAdjust="0"/>
  </p:normalViewPr>
  <p:slideViewPr>
    <p:cSldViewPr snapToGrid="0" showGuides="1">
      <p:cViewPr varScale="1">
        <p:scale>
          <a:sx n="52" d="100"/>
          <a:sy n="52" d="100"/>
        </p:scale>
        <p:origin x="568" y="224"/>
      </p:cViewPr>
      <p:guideLst>
        <p:guide orient="horz" pos="4320"/>
        <p:guide pos="76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10D2F6B1-595F-F84C-9A9B-00C0B9C8D0B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AD2201-39D0-534F-AB0E-05068F999C8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C94DC-A3EE-E74D-A09F-6DF4D452610C}" type="datetimeFigureOut">
              <a:rPr lang="de-DE" smtClean="0"/>
              <a:t>12.02.24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06A0944-AB46-9147-A95A-5D5008336A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CD8B16B-40EC-EC44-8918-12994819940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FB7A0-33B4-9847-9328-7D5A151572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42276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9AA1D-FB40-AB43-83EC-FF198759BE1C}" type="datetimeFigureOut">
              <a:rPr lang="de-DE" smtClean="0"/>
              <a:t>12.02.24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B6B0F-28D7-EE4E-9EF5-AB6BA9A4DC9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475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47EFEC-E612-421E-AE26-89665C99CA3D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106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3171259" y="3564732"/>
            <a:ext cx="18018000" cy="8154000"/>
          </a:xfrm>
          <a:solidFill>
            <a:schemeClr val="tx2"/>
          </a:solidFill>
        </p:spPr>
        <p:txBody>
          <a:bodyPr lIns="676800" rIns="676800" bIns="3880800" anchor="b" anchorCtr="0"/>
          <a:lstStyle>
            <a:lvl1pPr>
              <a:defRPr spc="1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Spitzmarke</a:t>
            </a:r>
          </a:p>
          <a:p>
            <a:pPr lvl="0"/>
            <a:r>
              <a:rPr lang="de-DE" dirty="0"/>
              <a:t>2</a:t>
            </a:r>
          </a:p>
          <a:p>
            <a:pPr lvl="0"/>
            <a:r>
              <a:rPr lang="de-DE" dirty="0"/>
              <a:t>3</a:t>
            </a:r>
          </a:p>
          <a:p>
            <a:pPr lvl="0"/>
            <a:r>
              <a:rPr lang="de-DE" dirty="0"/>
              <a:t>4</a:t>
            </a:r>
          </a:p>
          <a:p>
            <a:pPr lvl="0"/>
            <a:r>
              <a:rPr lang="de-DE" dirty="0"/>
              <a:t>5</a:t>
            </a:r>
          </a:p>
          <a:p>
            <a:pPr lvl="0"/>
            <a:r>
              <a:rPr lang="de-DE" dirty="0"/>
              <a:t>6</a:t>
            </a:r>
          </a:p>
          <a:p>
            <a:pPr lvl="0"/>
            <a:r>
              <a:rPr lang="de-DE" dirty="0"/>
              <a:t>7</a:t>
            </a:r>
          </a:p>
          <a:p>
            <a:pPr lvl="0"/>
            <a:r>
              <a:rPr lang="de-DE" dirty="0"/>
              <a:t>8</a:t>
            </a:r>
          </a:p>
          <a:p>
            <a:pPr lvl="0"/>
            <a:r>
              <a:rPr lang="de-DE" dirty="0"/>
              <a:t>9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3171258" y="9963151"/>
            <a:ext cx="9020742" cy="1755582"/>
          </a:xfrm>
          <a:noFill/>
        </p:spPr>
        <p:txBody>
          <a:bodyPr lIns="676800" tIns="306000"/>
          <a:lstStyle>
            <a:lvl1pPr>
              <a:lnSpc>
                <a:spcPts val="2500"/>
              </a:lnSpc>
              <a:defRPr sz="2000" baseline="0">
                <a:solidFill>
                  <a:schemeClr val="bg2"/>
                </a:solidFill>
                <a:latin typeface="+mj-lt"/>
              </a:defRPr>
            </a:lvl1pPr>
            <a:lvl2pPr>
              <a:lnSpc>
                <a:spcPts val="2500"/>
              </a:lnSpc>
              <a:defRPr sz="2000">
                <a:solidFill>
                  <a:schemeClr val="bg2"/>
                </a:solidFill>
              </a:defRPr>
            </a:lvl2pPr>
            <a:lvl3pPr>
              <a:lnSpc>
                <a:spcPts val="2500"/>
              </a:lnSpc>
              <a:defRPr sz="2000">
                <a:solidFill>
                  <a:schemeClr val="bg2"/>
                </a:solidFill>
              </a:defRPr>
            </a:lvl3pPr>
            <a:lvl4pPr>
              <a:lnSpc>
                <a:spcPts val="2500"/>
              </a:lnSpc>
              <a:defRPr sz="2000">
                <a:solidFill>
                  <a:schemeClr val="bg2"/>
                </a:solidFill>
              </a:defRPr>
            </a:lvl4pPr>
            <a:lvl5pPr>
              <a:lnSpc>
                <a:spcPts val="2500"/>
              </a:lnSpc>
              <a:defRPr sz="2000">
                <a:solidFill>
                  <a:schemeClr val="bg2"/>
                </a:solidFill>
              </a:defRPr>
            </a:lvl5pPr>
            <a:lvl6pPr>
              <a:lnSpc>
                <a:spcPts val="2500"/>
              </a:lnSpc>
              <a:defRPr sz="2000">
                <a:solidFill>
                  <a:schemeClr val="bg2"/>
                </a:solidFill>
              </a:defRPr>
            </a:lvl6pPr>
            <a:lvl7pPr>
              <a:lnSpc>
                <a:spcPts val="2500"/>
              </a:lnSpc>
              <a:defRPr sz="2000">
                <a:solidFill>
                  <a:schemeClr val="bg2"/>
                </a:solidFill>
              </a:defRPr>
            </a:lvl7pPr>
            <a:lvl8pPr>
              <a:lnSpc>
                <a:spcPts val="2500"/>
              </a:lnSpc>
              <a:defRPr sz="2000">
                <a:solidFill>
                  <a:schemeClr val="bg2"/>
                </a:solidFill>
              </a:defRPr>
            </a:lvl8pPr>
            <a:lvl9pPr>
              <a:lnSpc>
                <a:spcPts val="2500"/>
              </a:lnSpc>
              <a:defRPr sz="2000">
                <a:solidFill>
                  <a:schemeClr val="bg2"/>
                </a:solidFill>
              </a:defRPr>
            </a:lvl9pPr>
          </a:lstStyle>
          <a:p>
            <a:pPr lvl="0"/>
            <a:r>
              <a:rPr lang="de-DE" dirty="0"/>
              <a:t>Referat von Vorname Name</a:t>
            </a:r>
          </a:p>
          <a:p>
            <a:pPr lvl="1"/>
            <a:r>
              <a:rPr lang="de-DE" dirty="0"/>
              <a:t>Gesundheitsdirektion Zürich 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3171260" y="8009068"/>
            <a:ext cx="11666876" cy="1954082"/>
          </a:xfrm>
        </p:spPr>
        <p:txBody>
          <a:bodyPr lIns="676800" tIns="0"/>
          <a:lstStyle>
            <a:lvl1pPr>
              <a:lnSpc>
                <a:spcPts val="8500"/>
              </a:lnSpc>
              <a:defRPr sz="85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</a:t>
            </a:r>
            <a:br>
              <a:rPr lang="de-DE" dirty="0"/>
            </a:br>
            <a:r>
              <a:rPr lang="de-DE" dirty="0"/>
              <a:t>zweizeilig</a:t>
            </a:r>
            <a:endParaRPr lang="de-CH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3898510" cy="3729600"/>
          </a:xfrm>
          <a:prstGeom prst="rect">
            <a:avLst/>
          </a:prstGeom>
        </p:spPr>
      </p:pic>
      <p:sp>
        <p:nvSpPr>
          <p:cNvPr id="13" name="Textfeld 12"/>
          <p:cNvSpPr txBox="1"/>
          <p:nvPr userDrawn="1"/>
        </p:nvSpPr>
        <p:spPr>
          <a:xfrm>
            <a:off x="12192000" y="14006945"/>
            <a:ext cx="12192001" cy="233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Einfügen eines</a:t>
            </a:r>
            <a:r>
              <a:rPr lang="de-CH" sz="2000" baseline="0" dirty="0">
                <a:latin typeface="+mj-lt"/>
              </a:rPr>
              <a:t> </a:t>
            </a:r>
            <a:r>
              <a:rPr lang="de-CH" sz="2000" dirty="0">
                <a:latin typeface="+mj-lt"/>
              </a:rPr>
              <a:t>Hintergrund-Bildes «Office</a:t>
            </a:r>
            <a:r>
              <a:rPr lang="de-CH" sz="2000" baseline="0" dirty="0">
                <a:latin typeface="+mj-lt"/>
              </a:rPr>
              <a:t> für Mac 2011»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</a:t>
            </a:r>
            <a:r>
              <a:rPr lang="de-CH" sz="2000" baseline="0" dirty="0"/>
              <a:t> der rechten Maustaste auf das Hintergrund-Bild klicken</a:t>
            </a:r>
            <a:r>
              <a:rPr lang="de-CH" sz="2000" dirty="0"/>
              <a:t>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«Hintergrund formatieren…»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«Bild oder Struktur»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Bei «Aus Datei» auf «Bild auswählen…» klicken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Das gewünschte Bild auswählen, mit «Einfügen» bestätigen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 «Übernehmen» bestätigen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0" y="14006945"/>
            <a:ext cx="1219200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Einfügen eines Hintergrund-Bildes «Office</a:t>
            </a:r>
            <a:r>
              <a:rPr lang="de-CH" sz="2000" baseline="0" dirty="0">
                <a:latin typeface="+mj-lt"/>
              </a:rPr>
              <a:t> für Mac 2016»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</a:t>
            </a:r>
            <a:r>
              <a:rPr lang="de-CH" sz="2000" baseline="0" dirty="0"/>
              <a:t> der rechten Maustaste auf das Hintergrund-Bild klicken</a:t>
            </a:r>
            <a:r>
              <a:rPr lang="de-CH" sz="2000" dirty="0"/>
              <a:t>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«Hintergrund formatieren…»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«Bild- oder Texturfüllung»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Bei «Bild einfügen aus» auf «Datei…» klicken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Das gewünschte Bild auswählen, mit «Einfügen» bestätigen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0" y="-1526925"/>
            <a:ext cx="7125419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Fusszeile aktualisieren «Office</a:t>
            </a:r>
            <a:r>
              <a:rPr lang="de-CH" sz="2000" baseline="0" dirty="0">
                <a:latin typeface="+mj-lt"/>
              </a:rPr>
              <a:t> für Mac 2016/2011»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Wählen Sie Extras/Makro/Makros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Klicken Sie auf die gewünschte Aktion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Bestätigen Sie mit «Ausführen»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11737975" y="-1525474"/>
            <a:ext cx="8434874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Anpassen der Textformatierung</a:t>
            </a:r>
            <a:endParaRPr lang="de-CH" sz="2000" baseline="0" dirty="0">
              <a:latin typeface="+mj-lt"/>
            </a:endParaRPr>
          </a:p>
          <a:p>
            <a:pPr marL="0" indent="0">
              <a:lnSpc>
                <a:spcPts val="2500"/>
              </a:lnSpc>
            </a:pPr>
            <a:r>
              <a:rPr lang="de-CH" sz="2000" dirty="0"/>
              <a:t>Da in PowerPoint keine Formatvorlagen</a:t>
            </a:r>
            <a:r>
              <a:rPr lang="de-CH" sz="2000" baseline="0" dirty="0"/>
              <a:t> implementiert sind, </a:t>
            </a:r>
            <a:r>
              <a:rPr lang="de-CH" sz="2000" dirty="0"/>
              <a:t>können die verschiedenen Formatierungen mittels der Buttons «Einzug vergrössern» und «Einzug </a:t>
            </a:r>
            <a:r>
              <a:rPr lang="de-CH" sz="2000"/>
              <a:t>verkleinern» aktiviert werden</a:t>
            </a:r>
            <a:r>
              <a:rPr lang="de-CH" sz="2000" dirty="0"/>
              <a:t>.</a:t>
            </a:r>
          </a:p>
        </p:txBody>
      </p:sp>
      <p:pic>
        <p:nvPicPr>
          <p:cNvPr id="15" name="Picture 4" descr="ildschirmfoto 2017-04-26 um 13.27.47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86" y="-1623130"/>
            <a:ext cx="1156996" cy="58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2566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80 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8700"/>
              </a:lnSpc>
              <a:defRPr sz="8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03911-D23B-B742-AFC1-AEA37D472D33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2238" y="5551714"/>
            <a:ext cx="21599525" cy="7157812"/>
          </a:xfrm>
          <a:noFill/>
        </p:spPr>
        <p:txBody>
          <a:bodyPr lIns="504000" tIns="360000" rIns="504000"/>
          <a:lstStyle>
            <a:lvl1pPr>
              <a:lnSpc>
                <a:spcPts val="5000"/>
              </a:lnSpc>
              <a:defRPr sz="4000" baseline="0">
                <a:solidFill>
                  <a:schemeClr val="tx1"/>
                </a:solidFill>
              </a:defRPr>
            </a:lvl1pPr>
            <a:lvl2pPr marL="432000" indent="-43200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Char char="–"/>
              <a:defRPr sz="4000">
                <a:latin typeface="+mn-lt"/>
              </a:defRPr>
            </a:lvl2pPr>
            <a:lvl3pPr marL="720000" indent="-28800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Char char="·"/>
              <a:defRPr sz="400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1"/>
                </a:solidFill>
                <a:latin typeface="+mj-lt"/>
              </a:defRPr>
            </a:lvl4pPr>
            <a:lvl5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2"/>
                </a:solidFill>
                <a:latin typeface="+mj-lt"/>
              </a:defRPr>
            </a:lvl5pPr>
            <a:lvl6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6pPr>
            <a:lvl7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7pPr>
            <a:lvl8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8pPr>
            <a:lvl9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22426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80 Pt Zitat Schlussfolgerun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8700"/>
              </a:lnSpc>
              <a:defRPr sz="8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F239-E73C-6B49-BDE7-B5472C7BB612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2238" y="5551714"/>
            <a:ext cx="21599525" cy="7157812"/>
          </a:xfrm>
          <a:noFill/>
        </p:spPr>
        <p:txBody>
          <a:bodyPr lIns="504000" tIns="360000" rIns="504000"/>
          <a:lstStyle>
            <a:lvl1pPr>
              <a:lnSpc>
                <a:spcPts val="5000"/>
              </a:lnSpc>
              <a:defRPr sz="4000" baseline="0">
                <a:solidFill>
                  <a:schemeClr val="tx1"/>
                </a:solidFill>
              </a:defRPr>
            </a:lvl1pPr>
            <a:lvl2pPr marL="432000" indent="-43200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Char char="–"/>
              <a:defRPr sz="4000">
                <a:latin typeface="+mn-lt"/>
              </a:defRPr>
            </a:lvl2pPr>
            <a:lvl3pPr marL="720000" indent="-28800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Char char="·"/>
              <a:defRPr sz="400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1"/>
                </a:solidFill>
                <a:latin typeface="+mj-lt"/>
              </a:defRPr>
            </a:lvl4pPr>
            <a:lvl5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2"/>
                </a:solidFill>
                <a:latin typeface="+mj-lt"/>
              </a:defRPr>
            </a:lvl5pPr>
            <a:lvl6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6pPr>
            <a:lvl7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7pPr>
            <a:lvl8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8pPr>
            <a:lvl9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851343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D568D-82F5-2341-9894-3322EE587242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2238" y="4257892"/>
            <a:ext cx="10799763" cy="8451633"/>
          </a:xfrm>
          <a:noFill/>
        </p:spPr>
        <p:txBody>
          <a:bodyPr tIns="360000"/>
          <a:lstStyle>
            <a:lvl1pPr>
              <a:defRPr baseline="0">
                <a:solidFill>
                  <a:schemeClr val="tx1"/>
                </a:solidFill>
              </a:defRPr>
            </a:lvl1pPr>
            <a:lvl2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>
                <a:latin typeface="+mn-lt"/>
              </a:defRPr>
            </a:lvl2pPr>
            <a:lvl3pPr marL="504000" indent="-216000">
              <a:spcBef>
                <a:spcPts val="0"/>
              </a:spcBef>
              <a:buFont typeface="HelveticaNeueLT Std" panose="020B0604020202020204" pitchFamily="34" charset="0"/>
              <a:buChar char="·"/>
              <a:defRPr>
                <a:solidFill>
                  <a:schemeClr val="tx1"/>
                </a:solidFill>
                <a:latin typeface="+mn-lt"/>
              </a:defRPr>
            </a:lvl3pPr>
            <a:lvl4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1"/>
                </a:solidFill>
                <a:latin typeface="+mj-lt"/>
              </a:defRPr>
            </a:lvl4pPr>
            <a:lvl5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2"/>
                </a:solidFill>
                <a:latin typeface="+mj-lt"/>
              </a:defRPr>
            </a:lvl5pPr>
            <a:lvl6pPr marL="0" indent="0">
              <a:lnSpc>
                <a:spcPts val="1700"/>
              </a:lnSpc>
              <a:spcBef>
                <a:spcPts val="7400"/>
              </a:spcBef>
              <a:buFont typeface="HelveticaNeueLT Std" panose="020B0604020202020204" pitchFamily="34" charset="0"/>
              <a:buNone/>
              <a:defRPr sz="1400"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8" name="Diagrammplatzhalter 7"/>
          <p:cNvSpPr>
            <a:spLocks noGrp="1"/>
          </p:cNvSpPr>
          <p:nvPr>
            <p:ph type="chart" sz="quarter" idx="15" hasCustomPrompt="1"/>
          </p:nvPr>
        </p:nvSpPr>
        <p:spPr>
          <a:xfrm>
            <a:off x="12644438" y="4257892"/>
            <a:ext cx="9866312" cy="7803933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CH" dirty="0"/>
              <a:t>Diagramm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947159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0C6-A03A-FB49-A478-E77C92F53BED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8" name="Diagrammplatzhalter 7"/>
          <p:cNvSpPr>
            <a:spLocks noGrp="1"/>
          </p:cNvSpPr>
          <p:nvPr>
            <p:ph type="chart" sz="quarter" idx="15" hasCustomPrompt="1"/>
          </p:nvPr>
        </p:nvSpPr>
        <p:spPr>
          <a:xfrm>
            <a:off x="1392238" y="4257892"/>
            <a:ext cx="21599524" cy="8451633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CH" dirty="0"/>
              <a:t>Diagramm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endParaRPr lang="de-CH" dirty="0"/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871663" y="11490326"/>
            <a:ext cx="8286750" cy="571499"/>
          </a:xfrm>
        </p:spPr>
        <p:txBody>
          <a:bodyPr lIns="36000" tIns="0" rIns="0" bIns="0"/>
          <a:lstStyle>
            <a:lvl1pPr>
              <a:lnSpc>
                <a:spcPts val="1700"/>
              </a:lnSpc>
              <a:defRPr sz="1400" spc="10"/>
            </a:lvl1pPr>
            <a:lvl2pPr>
              <a:lnSpc>
                <a:spcPts val="1700"/>
              </a:lnSpc>
              <a:defRPr sz="1400" spc="10"/>
            </a:lvl2pPr>
            <a:lvl3pPr>
              <a:lnSpc>
                <a:spcPts val="1700"/>
              </a:lnSpc>
              <a:defRPr sz="1400" spc="10"/>
            </a:lvl3pPr>
            <a:lvl4pPr>
              <a:lnSpc>
                <a:spcPts val="1700"/>
              </a:lnSpc>
              <a:defRPr sz="1400" spc="10"/>
            </a:lvl4pPr>
            <a:lvl5pPr>
              <a:lnSpc>
                <a:spcPts val="1700"/>
              </a:lnSpc>
              <a:defRPr sz="1400" spc="10"/>
            </a:lvl5pPr>
            <a:lvl6pPr>
              <a:lnSpc>
                <a:spcPts val="1700"/>
              </a:lnSpc>
              <a:defRPr sz="1400" spc="10"/>
            </a:lvl6pPr>
            <a:lvl7pPr>
              <a:lnSpc>
                <a:spcPts val="1700"/>
              </a:lnSpc>
              <a:defRPr sz="1400" spc="10"/>
            </a:lvl7pPr>
            <a:lvl8pPr>
              <a:lnSpc>
                <a:spcPts val="1700"/>
              </a:lnSpc>
              <a:defRPr sz="1400" spc="10"/>
            </a:lvl8pPr>
            <a:lvl9pPr>
              <a:lnSpc>
                <a:spcPts val="1700"/>
              </a:lnSpc>
              <a:defRPr sz="1400" spc="10"/>
            </a:lvl9pPr>
          </a:lstStyle>
          <a:p>
            <a:pPr lvl="0"/>
            <a:r>
              <a:rPr lang="de-DE" dirty="0"/>
              <a:t>Datenquelle: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dolores</a:t>
            </a:r>
            <a:endParaRPr lang="de-DE" dirty="0"/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  <a:p>
            <a:pPr lvl="0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6229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2070-8185-7C4D-B352-24978EABEDD0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9" name="Tabellenplatzhalter 8"/>
          <p:cNvSpPr>
            <a:spLocks noGrp="1"/>
          </p:cNvSpPr>
          <p:nvPr>
            <p:ph type="tbl" sz="quarter" idx="15" hasCustomPrompt="1"/>
          </p:nvPr>
        </p:nvSpPr>
        <p:spPr>
          <a:xfrm>
            <a:off x="1871663" y="3969327"/>
            <a:ext cx="20639087" cy="809249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CH" dirty="0"/>
              <a:t>Tabelle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871663" y="12033251"/>
            <a:ext cx="8286750" cy="642938"/>
          </a:xfrm>
        </p:spPr>
        <p:txBody>
          <a:bodyPr lIns="108000" tIns="0" rIns="0" bIns="0"/>
          <a:lstStyle>
            <a:lvl1pPr>
              <a:lnSpc>
                <a:spcPts val="1700"/>
              </a:lnSpc>
              <a:defRPr sz="1400" spc="10"/>
            </a:lvl1pPr>
            <a:lvl2pPr>
              <a:lnSpc>
                <a:spcPts val="1700"/>
              </a:lnSpc>
              <a:defRPr sz="1400" spc="10"/>
            </a:lvl2pPr>
            <a:lvl3pPr>
              <a:lnSpc>
                <a:spcPts val="1700"/>
              </a:lnSpc>
              <a:defRPr sz="1400" spc="10"/>
            </a:lvl3pPr>
            <a:lvl4pPr>
              <a:lnSpc>
                <a:spcPts val="1700"/>
              </a:lnSpc>
              <a:defRPr sz="1400" spc="10"/>
            </a:lvl4pPr>
            <a:lvl5pPr>
              <a:lnSpc>
                <a:spcPts val="1700"/>
              </a:lnSpc>
              <a:defRPr sz="1400" spc="10"/>
            </a:lvl5pPr>
            <a:lvl6pPr>
              <a:lnSpc>
                <a:spcPts val="1700"/>
              </a:lnSpc>
              <a:defRPr sz="1400" spc="10"/>
            </a:lvl6pPr>
            <a:lvl7pPr>
              <a:lnSpc>
                <a:spcPts val="1700"/>
              </a:lnSpc>
              <a:defRPr sz="1400" spc="10"/>
            </a:lvl7pPr>
            <a:lvl8pPr>
              <a:lnSpc>
                <a:spcPts val="1700"/>
              </a:lnSpc>
              <a:defRPr sz="1400" spc="10"/>
            </a:lvl8pPr>
            <a:lvl9pPr>
              <a:lnSpc>
                <a:spcPts val="1700"/>
              </a:lnSpc>
              <a:defRPr sz="1400" spc="10"/>
            </a:lvl9pPr>
          </a:lstStyle>
          <a:p>
            <a:pPr lvl="0"/>
            <a:r>
              <a:rPr lang="de-DE" dirty="0"/>
              <a:t>Datenquelle: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dolores</a:t>
            </a:r>
            <a:endParaRPr lang="de-DE" dirty="0"/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  <a:p>
            <a:pPr lvl="0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0097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78EF-35D3-264B-ACDB-187C76B45C64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9" name="Tabellenplatzhalter 8"/>
          <p:cNvSpPr>
            <a:spLocks noGrp="1"/>
          </p:cNvSpPr>
          <p:nvPr>
            <p:ph type="tbl" sz="quarter" idx="15" hasCustomPrompt="1"/>
          </p:nvPr>
        </p:nvSpPr>
        <p:spPr>
          <a:xfrm>
            <a:off x="1871663" y="3969327"/>
            <a:ext cx="20639087" cy="809249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CH" dirty="0"/>
              <a:t>Tabelle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871663" y="12033251"/>
            <a:ext cx="8286750" cy="642938"/>
          </a:xfrm>
        </p:spPr>
        <p:txBody>
          <a:bodyPr lIns="108000" tIns="0" rIns="0" bIns="0"/>
          <a:lstStyle>
            <a:lvl1pPr>
              <a:lnSpc>
                <a:spcPts val="1700"/>
              </a:lnSpc>
              <a:defRPr sz="1400" spc="10"/>
            </a:lvl1pPr>
            <a:lvl2pPr>
              <a:lnSpc>
                <a:spcPts val="1700"/>
              </a:lnSpc>
              <a:defRPr sz="1400" spc="10"/>
            </a:lvl2pPr>
            <a:lvl3pPr>
              <a:lnSpc>
                <a:spcPts val="1700"/>
              </a:lnSpc>
              <a:defRPr sz="1400" spc="10"/>
            </a:lvl3pPr>
            <a:lvl4pPr>
              <a:lnSpc>
                <a:spcPts val="1700"/>
              </a:lnSpc>
              <a:defRPr sz="1400" spc="10"/>
            </a:lvl4pPr>
            <a:lvl5pPr>
              <a:lnSpc>
                <a:spcPts val="1700"/>
              </a:lnSpc>
              <a:defRPr sz="1400" spc="10"/>
            </a:lvl5pPr>
            <a:lvl6pPr>
              <a:lnSpc>
                <a:spcPts val="1700"/>
              </a:lnSpc>
              <a:defRPr sz="1400" spc="10"/>
            </a:lvl6pPr>
            <a:lvl7pPr>
              <a:lnSpc>
                <a:spcPts val="1700"/>
              </a:lnSpc>
              <a:defRPr sz="1400" spc="10"/>
            </a:lvl7pPr>
            <a:lvl8pPr>
              <a:lnSpc>
                <a:spcPts val="1700"/>
              </a:lnSpc>
              <a:defRPr sz="1400" spc="10"/>
            </a:lvl8pPr>
            <a:lvl9pPr>
              <a:lnSpc>
                <a:spcPts val="1700"/>
              </a:lnSpc>
              <a:defRPr sz="1400" spc="10"/>
            </a:lvl9pPr>
          </a:lstStyle>
          <a:p>
            <a:pPr lvl="0"/>
            <a:r>
              <a:rPr lang="de-DE" dirty="0"/>
              <a:t>Datenquelle: 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dolores</a:t>
            </a:r>
            <a:endParaRPr lang="de-DE" dirty="0"/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  <a:p>
            <a:pPr lvl="0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97989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4F29-1F2F-394C-BF34-72869D4AC743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5" hasCustomPrompt="1"/>
          </p:nvPr>
        </p:nvSpPr>
        <p:spPr>
          <a:xfrm>
            <a:off x="12644438" y="2754313"/>
            <a:ext cx="9866312" cy="9307512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CH" dirty="0"/>
              <a:t>Bild 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392238" y="1943100"/>
            <a:ext cx="10799762" cy="10766425"/>
          </a:xfrm>
        </p:spPr>
        <p:txBody>
          <a:bodyPr lIns="503999" tIns="756000" rIns="503999"/>
          <a:lstStyle>
            <a:lvl1pPr>
              <a:defRPr/>
            </a:lvl1pPr>
            <a:lvl2pPr>
              <a:lnSpc>
                <a:spcPts val="8000"/>
              </a:lnSpc>
              <a:spcBef>
                <a:spcPts val="2000"/>
              </a:spcBef>
              <a:spcAft>
                <a:spcPts val="6100"/>
              </a:spcAft>
              <a:defRPr sz="8000" spc="90" baseline="0">
                <a:latin typeface="+mj-lt"/>
              </a:defRPr>
            </a:lvl2pPr>
            <a:lvl3pPr>
              <a:defRPr/>
            </a:lvl3pPr>
          </a:lstStyle>
          <a:p>
            <a:pPr lvl="0"/>
            <a:r>
              <a:rPr lang="de-DE" dirty="0" err="1"/>
              <a:t>SuchtText</a:t>
            </a:r>
            <a:endParaRPr lang="de-DE" dirty="0"/>
          </a:p>
          <a:p>
            <a:pPr lvl="1"/>
            <a:r>
              <a:rPr lang="de-DE" dirty="0"/>
              <a:t>Titel</a:t>
            </a:r>
            <a:br>
              <a:rPr lang="de-DE" dirty="0"/>
            </a:br>
            <a:r>
              <a:rPr lang="de-DE" dirty="0"/>
              <a:t>Verbund 2</a:t>
            </a:r>
          </a:p>
          <a:p>
            <a:pPr lvl="2"/>
            <a:r>
              <a:rPr lang="de-DE" dirty="0"/>
              <a:t>Text 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85984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Projekt «Lokal vernetzt älter werden»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6C233-5201-430D-8F0E-63C552FB41BD}" type="slidenum">
              <a:rPr lang="de-CH" smtClean="0"/>
              <a:t>‹Nr.›</a:t>
            </a:fld>
            <a:endParaRPr lang="de-CH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0" y="12960000"/>
            <a:ext cx="24384000" cy="0"/>
          </a:xfrm>
          <a:prstGeom prst="line">
            <a:avLst/>
          </a:prstGeom>
          <a:ln w="12700">
            <a:solidFill>
              <a:srgbClr val="A7006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5233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0"/>
            <a:ext cx="11737975" cy="13716000"/>
          </a:xfrm>
          <a:blipFill>
            <a:blip r:embed="rId2"/>
            <a:stretch>
              <a:fillRect/>
            </a:stretch>
          </a:blipFill>
        </p:spPr>
        <p:txBody>
          <a:bodyPr vert="horz" anchor="ctr" anchorCtr="0"/>
          <a:lstStyle>
            <a:lvl1pPr algn="ctr">
              <a:defRPr/>
            </a:lvl1pPr>
          </a:lstStyle>
          <a:p>
            <a:pPr lvl="0"/>
            <a:r>
              <a:rPr lang="de-DE" dirty="0"/>
              <a:t> 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389063" y="1959429"/>
            <a:ext cx="8769350" cy="10118725"/>
          </a:xfrm>
          <a:solidFill>
            <a:schemeClr val="tx2"/>
          </a:solidFill>
        </p:spPr>
        <p:txBody>
          <a:bodyPr lIns="504000" rIns="504000" bIns="8478000" anchor="b" anchorCtr="0"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Spitzmarke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192000" y="1943099"/>
            <a:ext cx="10801350" cy="4914000"/>
          </a:xfrm>
          <a:noFill/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spcBef>
                <a:spcPts val="3700"/>
              </a:spcBef>
              <a:defRPr>
                <a:latin typeface="+mj-lt"/>
              </a:defRPr>
            </a:lvl2pPr>
            <a:lvl3pPr>
              <a:defRPr>
                <a:solidFill>
                  <a:schemeClr val="tx2"/>
                </a:solidFill>
                <a:latin typeface="+mj-lt"/>
              </a:defRPr>
            </a:lvl3pPr>
            <a:lvl4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/>
            </a:lvl4pPr>
            <a:lvl5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5pPr>
            <a:lvl6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1389063" y="3758400"/>
            <a:ext cx="8769350" cy="8319754"/>
          </a:xfrm>
          <a:noFill/>
        </p:spPr>
        <p:txBody>
          <a:bodyPr tIns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15" name="Textfeld 14"/>
          <p:cNvSpPr txBox="1"/>
          <p:nvPr userDrawn="1"/>
        </p:nvSpPr>
        <p:spPr>
          <a:xfrm>
            <a:off x="12192000" y="14006945"/>
            <a:ext cx="12192001" cy="233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Einfügen eines</a:t>
            </a:r>
            <a:r>
              <a:rPr lang="de-CH" sz="2000" baseline="0" dirty="0">
                <a:latin typeface="+mj-lt"/>
              </a:rPr>
              <a:t> </a:t>
            </a:r>
            <a:r>
              <a:rPr lang="de-CH" sz="2000" dirty="0">
                <a:latin typeface="+mj-lt"/>
              </a:rPr>
              <a:t>Hintergrund-Bildes «Office</a:t>
            </a:r>
            <a:r>
              <a:rPr lang="de-CH" sz="2000" baseline="0" dirty="0">
                <a:latin typeface="+mj-lt"/>
              </a:rPr>
              <a:t> für Mac 2011»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</a:t>
            </a:r>
            <a:r>
              <a:rPr lang="de-CH" sz="2000" baseline="0" dirty="0"/>
              <a:t> der rechten Maustaste auf das Hintergrund-Bild klicken</a:t>
            </a:r>
            <a:r>
              <a:rPr lang="de-CH" sz="2000" dirty="0"/>
              <a:t>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«Form formatieren…»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«Bild oder Struktur»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Bei «Aus Datei» auf «Bild auswählen…» klicken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Das gewünschte Bild auswählen, mit «Einfügen» bestätigen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 «OK» bestätigen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0" y="14006945"/>
            <a:ext cx="1219200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Einfügen eines Hintergrund-Bildes «Office</a:t>
            </a:r>
            <a:r>
              <a:rPr lang="de-CH" sz="2000" baseline="0" dirty="0">
                <a:latin typeface="+mj-lt"/>
              </a:rPr>
              <a:t> für Mac 2016»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</a:t>
            </a:r>
            <a:r>
              <a:rPr lang="de-CH" sz="2000" baseline="0" dirty="0"/>
              <a:t> der rechten Maustaste auf das Hintergrund-Bild klicken</a:t>
            </a:r>
            <a:r>
              <a:rPr lang="de-CH" sz="2000" dirty="0"/>
              <a:t>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«Form formatieren…»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«Bild- oder Texturfüllung»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Bei «Bild einfügen aus» auf «Datei…» klicken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Das gewünschte Bild auswählen, mit «Einfügen» bestätigen</a:t>
            </a:r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0" y="6940227"/>
            <a:ext cx="10801350" cy="5121598"/>
          </a:xfrm>
          <a:noFill/>
        </p:spPr>
        <p:txBody>
          <a:bodyPr/>
          <a:lstStyle>
            <a:lvl1pPr>
              <a:lnSpc>
                <a:spcPts val="3000"/>
              </a:lnSpc>
              <a:defRPr sz="2400" baseline="0">
                <a:solidFill>
                  <a:schemeClr val="tx1"/>
                </a:solidFill>
              </a:defRPr>
            </a:lvl1pPr>
            <a:lvl2pPr>
              <a:lnSpc>
                <a:spcPts val="3000"/>
              </a:lnSpc>
              <a:spcBef>
                <a:spcPts val="3700"/>
              </a:spcBef>
              <a:defRPr sz="2400">
                <a:latin typeface="+mj-lt"/>
              </a:defRPr>
            </a:lvl2pPr>
            <a:lvl3pPr>
              <a:lnSpc>
                <a:spcPts val="3000"/>
              </a:lnSpc>
              <a:defRPr sz="2400">
                <a:solidFill>
                  <a:schemeClr val="tx2"/>
                </a:solidFill>
                <a:latin typeface="+mj-lt"/>
              </a:defRPr>
            </a:lvl3pPr>
            <a:lvl4pPr marL="288000" indent="-288000">
              <a:lnSpc>
                <a:spcPts val="3000"/>
              </a:lnSpc>
              <a:spcBef>
                <a:spcPts val="3700"/>
              </a:spcBef>
              <a:buFont typeface="HelveticaNeueLT Std" panose="020B0604020202020204" pitchFamily="34" charset="0"/>
              <a:buChar char="–"/>
              <a:defRPr sz="2400"/>
            </a:lvl4pPr>
            <a:lvl5pPr marL="0" indent="0">
              <a:lnSpc>
                <a:spcPts val="3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2400"/>
            </a:lvl5pPr>
            <a:lvl6pPr marL="0" indent="0">
              <a:lnSpc>
                <a:spcPts val="3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2400"/>
            </a:lvl6pPr>
            <a:lvl7pPr marL="0" indent="0">
              <a:lnSpc>
                <a:spcPts val="3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2400"/>
            </a:lvl7pPr>
            <a:lvl8pPr marL="0" indent="0">
              <a:lnSpc>
                <a:spcPts val="3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2400"/>
            </a:lvl8pPr>
            <a:lvl9pPr marL="0" indent="0">
              <a:lnSpc>
                <a:spcPts val="3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2400"/>
            </a:lvl9pPr>
          </a:lstStyle>
          <a:p>
            <a:pPr lvl="0"/>
            <a:r>
              <a:rPr lang="de-DE" dirty="0"/>
              <a:t>Präsentiert von: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5792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zentrie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76424" y="1943100"/>
            <a:ext cx="20629563" cy="5060373"/>
          </a:xfrm>
        </p:spPr>
        <p:txBody>
          <a:bodyPr bIns="0" anchor="b" anchorCtr="0"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Herzlich willkommen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B3F824-B4C1-F245-B010-3F38E7CB486C}" type="datetime1">
              <a:rPr lang="de-CH" smtClean="0"/>
              <a:t>12.02.24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00000" cy="2880000"/>
          </a:xfrm>
          <a:prstGeom prst="rect">
            <a:avLst/>
          </a:prstGeom>
        </p:spPr>
      </p:pic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876425" y="7347749"/>
            <a:ext cx="20629563" cy="4714076"/>
          </a:xfrm>
        </p:spPr>
        <p:txBody>
          <a:bodyPr lIns="3564000" tIns="0" rIns="3564000"/>
          <a:lstStyle>
            <a:lvl1pPr algn="ctr">
              <a:defRPr/>
            </a:lvl1pPr>
            <a:lvl2pPr algn="ctr">
              <a:defRPr>
                <a:latin typeface="+mj-lt"/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  <a:lvl6pPr algn="ctr">
              <a:defRPr/>
            </a:lvl6pPr>
            <a:lvl7pPr algn="ctr">
              <a:defRPr/>
            </a:lvl7pPr>
            <a:lvl8pPr algn="ctr">
              <a:defRPr/>
            </a:lvl8pPr>
            <a:lvl9pPr algn="ctr"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78076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10802938" cy="1572202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Inhalt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6B4CC-9AB5-4440-A8F8-D292BA2B1B57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abellenplatzhalter 7"/>
          <p:cNvSpPr>
            <a:spLocks noGrp="1"/>
          </p:cNvSpPr>
          <p:nvPr>
            <p:ph type="tbl" sz="quarter" idx="13"/>
          </p:nvPr>
        </p:nvSpPr>
        <p:spPr>
          <a:xfrm>
            <a:off x="1392238" y="4091844"/>
            <a:ext cx="10345737" cy="7969981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Tabelle durch Klicken auf Symbol hinzufügen</a:t>
            </a:r>
            <a:endParaRPr lang="de-CH" dirty="0"/>
          </a:p>
        </p:txBody>
      </p:sp>
      <p:sp>
        <p:nvSpPr>
          <p:cNvPr id="9" name="Tabellenplatzhalter 7"/>
          <p:cNvSpPr>
            <a:spLocks noGrp="1"/>
          </p:cNvSpPr>
          <p:nvPr>
            <p:ph type="tbl" sz="quarter" idx="14"/>
          </p:nvPr>
        </p:nvSpPr>
        <p:spPr>
          <a:xfrm>
            <a:off x="12209462" y="4091844"/>
            <a:ext cx="10345737" cy="7969981"/>
          </a:xfrm>
        </p:spPr>
        <p:txBody>
          <a:bodyPr/>
          <a:lstStyle/>
          <a:p>
            <a:r>
              <a:rPr lang="de-DE"/>
              <a:t>Tabelle durch Klicken auf Symbol hinzufügen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38987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13"/>
          <p:cNvSpPr>
            <a:spLocks noGrp="1"/>
          </p:cNvSpPr>
          <p:nvPr>
            <p:ph type="body" sz="quarter" idx="12" hasCustomPrompt="1"/>
          </p:nvPr>
        </p:nvSpPr>
        <p:spPr>
          <a:xfrm>
            <a:off x="0" y="0"/>
            <a:ext cx="11737975" cy="13716000"/>
          </a:xfrm>
          <a:blipFill>
            <a:blip r:embed="rId2"/>
            <a:stretch>
              <a:fillRect/>
            </a:stretch>
          </a:blipFill>
        </p:spPr>
        <p:txBody>
          <a:bodyPr vert="horz" anchor="ctr" anchorCtr="0"/>
          <a:lstStyle>
            <a:lvl1pPr algn="ctr">
              <a:defRPr/>
            </a:lvl1pPr>
          </a:lstStyle>
          <a:p>
            <a:pPr lvl="0"/>
            <a:r>
              <a:rPr lang="de-DE" dirty="0"/>
              <a:t> </a:t>
            </a:r>
            <a:endParaRPr lang="de-CH" dirty="0"/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389063" y="1293813"/>
            <a:ext cx="8769350" cy="1829003"/>
          </a:xfrm>
          <a:noFill/>
        </p:spPr>
        <p:txBody>
          <a:bodyPr lIns="504000" rIns="504000" bIns="0" anchor="b" anchorCtr="0"/>
          <a:lstStyle>
            <a:lvl1pPr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  <a:lvl6pP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de-DE" dirty="0"/>
              <a:t>Spitzmarke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Spitzmarke 9</a:t>
            </a:r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192000" y="1943099"/>
            <a:ext cx="10801350" cy="10766426"/>
          </a:xfrm>
          <a:noFill/>
        </p:spPr>
        <p:txBody>
          <a:bodyPr/>
          <a:lstStyle>
            <a:lvl1pPr>
              <a:spcAft>
                <a:spcPts val="3700"/>
              </a:spcAft>
              <a:defRPr baseline="0">
                <a:solidFill>
                  <a:schemeClr val="tx2"/>
                </a:solidFill>
                <a:latin typeface="+mj-lt"/>
              </a:defRPr>
            </a:lvl1pPr>
            <a:lvl2pPr>
              <a:spcBef>
                <a:spcPts val="0"/>
              </a:spcBef>
              <a:defRPr>
                <a:latin typeface="+mn-lt"/>
              </a:defRPr>
            </a:lvl2pPr>
            <a:lvl3pPr>
              <a:spcBef>
                <a:spcPts val="3700"/>
              </a:spcBef>
              <a:defRPr>
                <a:solidFill>
                  <a:schemeClr val="tx1"/>
                </a:solidFill>
                <a:latin typeface="+mj-lt"/>
              </a:defRPr>
            </a:lvl3pPr>
            <a:lvl4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2"/>
                </a:solidFill>
                <a:latin typeface="+mj-lt"/>
              </a:defRPr>
            </a:lvl4pPr>
            <a:lvl5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/>
            </a:lvl5pPr>
            <a:lvl6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 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>
          <a:xfrm>
            <a:off x="1389063" y="3246120"/>
            <a:ext cx="8769350" cy="8832034"/>
          </a:xfrm>
          <a:noFill/>
        </p:spPr>
        <p:txBody>
          <a:bodyPr lIns="504000" tIns="0"/>
          <a:lstStyle>
            <a:lvl1pPr>
              <a:defRPr spc="7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15" name="Textfeld 14"/>
          <p:cNvSpPr txBox="1"/>
          <p:nvPr userDrawn="1"/>
        </p:nvSpPr>
        <p:spPr>
          <a:xfrm>
            <a:off x="12192000" y="14006945"/>
            <a:ext cx="12192001" cy="233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Einfügen eines</a:t>
            </a:r>
            <a:r>
              <a:rPr lang="de-CH" sz="2000" baseline="0" dirty="0">
                <a:latin typeface="+mj-lt"/>
              </a:rPr>
              <a:t> </a:t>
            </a:r>
            <a:r>
              <a:rPr lang="de-CH" sz="2000" dirty="0">
                <a:latin typeface="+mj-lt"/>
              </a:rPr>
              <a:t>Hintergrund-Bildes «Office</a:t>
            </a:r>
            <a:r>
              <a:rPr lang="de-CH" sz="2000" baseline="0" dirty="0">
                <a:latin typeface="+mj-lt"/>
              </a:rPr>
              <a:t> für Mac 2011»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</a:t>
            </a:r>
            <a:r>
              <a:rPr lang="de-CH" sz="2000" baseline="0" dirty="0"/>
              <a:t> der rechten Maustaste auf das Hintergrund-Bild klicken</a:t>
            </a:r>
            <a:r>
              <a:rPr lang="de-CH" sz="2000" dirty="0"/>
              <a:t>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«Form formatieren…»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«Bild oder Struktur»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Bei «Aus Datei» auf «Bild auswählen…» klicken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Das gewünschte Bild auswählen, mit «Einfügen» bestätigen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 «OK» bestätigen</a:t>
            </a:r>
          </a:p>
        </p:txBody>
      </p:sp>
      <p:sp>
        <p:nvSpPr>
          <p:cNvPr id="16" name="Textfeld 15"/>
          <p:cNvSpPr txBox="1"/>
          <p:nvPr userDrawn="1"/>
        </p:nvSpPr>
        <p:spPr>
          <a:xfrm>
            <a:off x="0" y="14006945"/>
            <a:ext cx="1219200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lnSpc>
                <a:spcPts val="2500"/>
              </a:lnSpc>
            </a:pPr>
            <a:r>
              <a:rPr lang="de-CH" sz="2000" dirty="0">
                <a:latin typeface="+mj-lt"/>
              </a:rPr>
              <a:t>Einfügen eines Hintergrund-Bildes «Office</a:t>
            </a:r>
            <a:r>
              <a:rPr lang="de-CH" sz="2000" baseline="0" dirty="0">
                <a:latin typeface="+mj-lt"/>
              </a:rPr>
              <a:t> für Mac 2016»</a:t>
            </a:r>
            <a:r>
              <a:rPr lang="de-CH" sz="2000" dirty="0">
                <a:latin typeface="+mj-lt"/>
              </a:rPr>
              <a:t>: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Mit</a:t>
            </a:r>
            <a:r>
              <a:rPr lang="de-CH" sz="2000" baseline="0" dirty="0"/>
              <a:t> der rechten Maustaste auf das Hintergrund-Bild klicken</a:t>
            </a:r>
            <a:r>
              <a:rPr lang="de-CH" sz="2000" dirty="0"/>
              <a:t> 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«Form formatieren…»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«Bild- oder Texturfüllung» wählen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Bei «Bild einfügen aus» auf «Datei…» klicken</a:t>
            </a:r>
          </a:p>
          <a:p>
            <a:pPr marL="360000" indent="-360000">
              <a:lnSpc>
                <a:spcPts val="2500"/>
              </a:lnSpc>
              <a:buAutoNum type="arabicPeriod"/>
            </a:pPr>
            <a:r>
              <a:rPr lang="de-CH" sz="2000" dirty="0"/>
              <a:t>Das gewünschte Bild auswählen, mit «Einfügen» bestätigen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14685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50 Pt links Tex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10802938" cy="10769600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55F9B-0832-4843-BE35-32443265C9B9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0" y="1943099"/>
            <a:ext cx="10801350" cy="10118726"/>
          </a:xfrm>
          <a:noFill/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>
                <a:latin typeface="+mn-lt"/>
              </a:defRPr>
            </a:lvl2pPr>
            <a:lvl3pPr marL="504000" indent="-216000">
              <a:spcBef>
                <a:spcPts val="0"/>
              </a:spcBef>
              <a:buFont typeface="HelveticaNeueLT Std" panose="020B0604020202020204" pitchFamily="34" charset="0"/>
              <a:buChar char="·"/>
              <a:defRPr>
                <a:solidFill>
                  <a:schemeClr val="tx1"/>
                </a:solidFill>
                <a:latin typeface="+mn-lt"/>
              </a:defRPr>
            </a:lvl3pPr>
            <a:lvl4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1"/>
                </a:solidFill>
                <a:latin typeface="+mj-lt"/>
              </a:defRPr>
            </a:lvl4pPr>
            <a:lvl5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2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17746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50 Pt Tex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10802938" cy="2463985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48D5F-E60D-6B43-9B43-7AEBA9B3AEE9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89062" y="4403912"/>
            <a:ext cx="10802938" cy="7654738"/>
          </a:xfrm>
          <a:noFill/>
        </p:spPr>
        <p:txBody>
          <a:bodyPr tIns="360000"/>
          <a:lstStyle>
            <a:lvl1pPr>
              <a:defRPr baseline="0">
                <a:solidFill>
                  <a:schemeClr val="tx1"/>
                </a:solidFill>
              </a:defRPr>
            </a:lvl1pPr>
            <a:lvl2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>
                <a:latin typeface="+mn-lt"/>
              </a:defRPr>
            </a:lvl2pPr>
            <a:lvl3pPr marL="504000" indent="-216000">
              <a:spcBef>
                <a:spcPts val="0"/>
              </a:spcBef>
              <a:buFont typeface="HelveticaNeueLT Std" panose="020B0604020202020204" pitchFamily="34" charset="0"/>
              <a:buChar char="·"/>
              <a:defRPr>
                <a:solidFill>
                  <a:schemeClr val="tx1"/>
                </a:solidFill>
                <a:latin typeface="+mn-lt"/>
              </a:defRPr>
            </a:lvl3pPr>
            <a:lvl4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1"/>
                </a:solidFill>
                <a:latin typeface="+mj-lt"/>
              </a:defRPr>
            </a:lvl4pPr>
            <a:lvl5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2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5" hasCustomPrompt="1"/>
          </p:nvPr>
        </p:nvSpPr>
        <p:spPr>
          <a:xfrm>
            <a:off x="12644438" y="2754313"/>
            <a:ext cx="9866312" cy="9307512"/>
          </a:xfr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de-CH" dirty="0"/>
              <a:t>Bild</a:t>
            </a:r>
            <a:br>
              <a:rPr lang="de-CH" dirty="0"/>
            </a:br>
            <a:br>
              <a:rPr lang="de-CH" dirty="0"/>
            </a:br>
            <a:br>
              <a:rPr lang="de-CH" dirty="0"/>
            </a:b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6825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50 Pt 2-Spalte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10802938" cy="2463985"/>
          </a:xfrm>
        </p:spPr>
        <p:txBody>
          <a:bodyPr lIns="504000" tIns="684000" rIns="504000" bIns="684000"/>
          <a:lstStyle>
            <a:lvl1pPr>
              <a:lnSpc>
                <a:spcPts val="5700"/>
              </a:lnSpc>
              <a:defRPr sz="5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E8C4A-488E-884A-A24D-852568702085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2238" y="4953000"/>
            <a:ext cx="10799763" cy="7756526"/>
          </a:xfrm>
          <a:noFill/>
        </p:spPr>
        <p:txBody>
          <a:bodyPr tIns="360000"/>
          <a:lstStyle>
            <a:lvl1pPr>
              <a:defRPr baseline="0">
                <a:solidFill>
                  <a:schemeClr val="tx1"/>
                </a:solidFill>
              </a:defRPr>
            </a:lvl1pPr>
            <a:lvl2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>
                <a:latin typeface="+mn-lt"/>
              </a:defRPr>
            </a:lvl2pPr>
            <a:lvl3pPr marL="504000" indent="-216000">
              <a:spcBef>
                <a:spcPts val="0"/>
              </a:spcBef>
              <a:buFont typeface="HelveticaNeueLT Std" panose="020B0604020202020204" pitchFamily="34" charset="0"/>
              <a:buChar char="·"/>
              <a:defRPr>
                <a:solidFill>
                  <a:schemeClr val="tx1"/>
                </a:solidFill>
                <a:latin typeface="+mn-lt"/>
              </a:defRPr>
            </a:lvl3pPr>
            <a:lvl4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1"/>
                </a:solidFill>
                <a:latin typeface="+mj-lt"/>
              </a:defRPr>
            </a:lvl4pPr>
            <a:lvl5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2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11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2192000" y="1939925"/>
            <a:ext cx="10799763" cy="10769600"/>
          </a:xfrm>
          <a:noFill/>
        </p:spPr>
        <p:txBody>
          <a:bodyPr tIns="720000"/>
          <a:lstStyle>
            <a:lvl1pPr>
              <a:defRPr baseline="0">
                <a:solidFill>
                  <a:schemeClr val="tx1"/>
                </a:solidFill>
              </a:defRPr>
            </a:lvl1pPr>
            <a:lvl2pPr marL="288000" indent="-288000">
              <a:spcBef>
                <a:spcPts val="3700"/>
              </a:spcBef>
              <a:buFont typeface="HelveticaNeueLT Std" panose="020B0604020202020204" pitchFamily="34" charset="0"/>
              <a:buChar char="–"/>
              <a:defRPr>
                <a:latin typeface="+mn-lt"/>
              </a:defRPr>
            </a:lvl2pPr>
            <a:lvl3pPr marL="504000" indent="-216000">
              <a:spcBef>
                <a:spcPts val="0"/>
              </a:spcBef>
              <a:buFont typeface="HelveticaNeueLT Std" panose="020B0604020202020204" pitchFamily="34" charset="0"/>
              <a:buChar char="·"/>
              <a:defRPr>
                <a:solidFill>
                  <a:schemeClr val="tx1"/>
                </a:solidFill>
                <a:latin typeface="+mn-lt"/>
              </a:defRPr>
            </a:lvl3pPr>
            <a:lvl4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1"/>
                </a:solidFill>
                <a:latin typeface="+mj-lt"/>
              </a:defRPr>
            </a:lvl4pPr>
            <a:lvl5pPr marL="0" indent="0">
              <a:spcBef>
                <a:spcPts val="3700"/>
              </a:spcBef>
              <a:buFont typeface="HelveticaNeueLT Std" panose="020B0604020202020204" pitchFamily="34" charset="0"/>
              <a:buNone/>
              <a:defRPr>
                <a:solidFill>
                  <a:schemeClr val="tx2"/>
                </a:solidFill>
                <a:latin typeface="+mj-lt"/>
              </a:defRPr>
            </a:lvl5pPr>
            <a:lvl6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6pPr>
            <a:lvl7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7pPr>
            <a:lvl8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8pPr>
            <a:lvl9pPr marL="0" indent="0">
              <a:spcBef>
                <a:spcPts val="0"/>
              </a:spcBef>
              <a:buFont typeface="HelveticaNeueLT Std" panose="020B0604020202020204" pitchFamily="34" charset="0"/>
              <a:buNone/>
              <a:defRPr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8919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80 Pt 2-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389062" y="1939925"/>
            <a:ext cx="21602700" cy="2828018"/>
          </a:xfrm>
        </p:spPr>
        <p:txBody>
          <a:bodyPr lIns="504000" tIns="684000" rIns="504000" bIns="684000"/>
          <a:lstStyle>
            <a:lvl1pPr>
              <a:lnSpc>
                <a:spcPts val="8700"/>
              </a:lnSpc>
              <a:defRPr sz="800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Titel </a:t>
            </a:r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B19435-7937-394C-8E76-322CE61F11FB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2" name="Textplatzhalt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392238" y="5551714"/>
            <a:ext cx="10799763" cy="7157812"/>
          </a:xfrm>
          <a:noFill/>
        </p:spPr>
        <p:txBody>
          <a:bodyPr lIns="504000" tIns="360000" rIns="504000"/>
          <a:lstStyle>
            <a:lvl1pPr>
              <a:lnSpc>
                <a:spcPts val="5000"/>
              </a:lnSpc>
              <a:defRPr sz="4000" baseline="0">
                <a:solidFill>
                  <a:schemeClr val="tx1"/>
                </a:solidFill>
              </a:defRPr>
            </a:lvl1pPr>
            <a:lvl2pPr marL="432000" indent="-43200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Char char="–"/>
              <a:defRPr sz="4000">
                <a:latin typeface="+mn-lt"/>
              </a:defRPr>
            </a:lvl2pPr>
            <a:lvl3pPr marL="720000" indent="-28800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Char char="·"/>
              <a:defRPr sz="400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1"/>
                </a:solidFill>
                <a:latin typeface="+mj-lt"/>
              </a:defRPr>
            </a:lvl4pPr>
            <a:lvl5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2"/>
                </a:solidFill>
                <a:latin typeface="+mj-lt"/>
              </a:defRPr>
            </a:lvl5pPr>
            <a:lvl6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6pPr>
            <a:lvl7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7pPr>
            <a:lvl8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8pPr>
            <a:lvl9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cxnSp>
        <p:nvCxnSpPr>
          <p:cNvPr id="7" name="Gerader Verbinder 6"/>
          <p:cNvCxnSpPr>
            <a:cxnSpLocks/>
          </p:cNvCxnSpPr>
          <p:nvPr userDrawn="1"/>
        </p:nvCxnSpPr>
        <p:spPr>
          <a:xfrm>
            <a:off x="1871663" y="1293813"/>
            <a:ext cx="206390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lienheadline"/>
          <p:cNvSpPr>
            <a:spLocks noGrp="1"/>
          </p:cNvSpPr>
          <p:nvPr>
            <p:ph type="body" sz="quarter" idx="14" hasCustomPrompt="1"/>
          </p:nvPr>
        </p:nvSpPr>
        <p:spPr>
          <a:xfrm>
            <a:off x="1392237" y="0"/>
            <a:ext cx="21599525" cy="1293813"/>
          </a:xfrm>
        </p:spPr>
        <p:txBody>
          <a:bodyPr lIns="504000" rIns="504000" bIns="0" anchor="b" anchorCtr="0"/>
          <a:lstStyle>
            <a:lvl1pPr>
              <a:lnSpc>
                <a:spcPts val="2500"/>
              </a:lnSpc>
              <a:defRPr sz="2000">
                <a:latin typeface="+mj-lt"/>
              </a:defRPr>
            </a:lvl1pPr>
            <a:lvl2pPr>
              <a:lnSpc>
                <a:spcPts val="2500"/>
              </a:lnSpc>
              <a:defRPr sz="2000">
                <a:latin typeface="+mj-lt"/>
              </a:defRPr>
            </a:lvl2pPr>
            <a:lvl3pPr>
              <a:lnSpc>
                <a:spcPts val="2500"/>
              </a:lnSpc>
              <a:defRPr sz="2000">
                <a:latin typeface="+mj-lt"/>
              </a:defRPr>
            </a:lvl3pPr>
            <a:lvl4pPr>
              <a:lnSpc>
                <a:spcPts val="2500"/>
              </a:lnSpc>
              <a:defRPr sz="2000">
                <a:latin typeface="+mj-lt"/>
              </a:defRPr>
            </a:lvl4pPr>
            <a:lvl5pPr>
              <a:lnSpc>
                <a:spcPts val="2500"/>
              </a:lnSpc>
              <a:defRPr sz="2000">
                <a:latin typeface="+mj-lt"/>
              </a:defRPr>
            </a:lvl5pPr>
            <a:lvl6pPr>
              <a:lnSpc>
                <a:spcPts val="2500"/>
              </a:lnSpc>
              <a:defRPr sz="2000">
                <a:latin typeface="+mj-lt"/>
              </a:defRPr>
            </a:lvl6pPr>
            <a:lvl7pPr>
              <a:lnSpc>
                <a:spcPts val="2500"/>
              </a:lnSpc>
              <a:defRPr sz="2000">
                <a:latin typeface="+mj-lt"/>
              </a:defRPr>
            </a:lvl7pPr>
            <a:lvl8pPr>
              <a:lnSpc>
                <a:spcPts val="2500"/>
              </a:lnSpc>
              <a:defRPr sz="2000">
                <a:latin typeface="+mj-lt"/>
              </a:defRPr>
            </a:lvl8pPr>
            <a:lvl9pPr>
              <a:lnSpc>
                <a:spcPts val="2500"/>
              </a:lnSpc>
              <a:defRPr sz="2000">
                <a:latin typeface="+mj-lt"/>
              </a:defRPr>
            </a:lvl9pPr>
          </a:lstStyle>
          <a:p>
            <a:pPr lvl="0"/>
            <a:r>
              <a:rPr lang="de-DE" dirty="0"/>
              <a:t>Folienheadline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2192000" y="5551712"/>
            <a:ext cx="10799764" cy="7152788"/>
          </a:xfrm>
          <a:noFill/>
        </p:spPr>
        <p:txBody>
          <a:bodyPr lIns="468000" tIns="360000" rIns="468000"/>
          <a:lstStyle>
            <a:lvl1pPr>
              <a:lnSpc>
                <a:spcPts val="5000"/>
              </a:lnSpc>
              <a:defRPr sz="4000" baseline="0">
                <a:solidFill>
                  <a:schemeClr val="tx1"/>
                </a:solidFill>
              </a:defRPr>
            </a:lvl1pPr>
            <a:lvl2pPr marL="432000" indent="-43200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Char char="–"/>
              <a:defRPr sz="4000">
                <a:latin typeface="+mn-lt"/>
              </a:defRPr>
            </a:lvl2pPr>
            <a:lvl3pPr marL="720000" indent="-28800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Char char="·"/>
              <a:defRPr sz="4000">
                <a:solidFill>
                  <a:schemeClr val="tx1"/>
                </a:solidFill>
                <a:latin typeface="+mn-lt"/>
              </a:defRPr>
            </a:lvl3pPr>
            <a:lvl4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1"/>
                </a:solidFill>
                <a:latin typeface="+mj-lt"/>
              </a:defRPr>
            </a:lvl4pPr>
            <a:lvl5pPr marL="0" indent="0">
              <a:lnSpc>
                <a:spcPts val="5000"/>
              </a:lnSpc>
              <a:spcBef>
                <a:spcPts val="3000"/>
              </a:spcBef>
              <a:buFont typeface="HelveticaNeueLT Std" panose="020B0604020202020204" pitchFamily="34" charset="0"/>
              <a:buNone/>
              <a:defRPr sz="4000">
                <a:solidFill>
                  <a:schemeClr val="tx2"/>
                </a:solidFill>
                <a:latin typeface="+mj-lt"/>
              </a:defRPr>
            </a:lvl5pPr>
            <a:lvl6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6pPr>
            <a:lvl7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7pPr>
            <a:lvl8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8pPr>
            <a:lvl9pPr marL="0" indent="0">
              <a:lnSpc>
                <a:spcPts val="5000"/>
              </a:lnSpc>
              <a:spcBef>
                <a:spcPts val="0"/>
              </a:spcBef>
              <a:buFont typeface="HelveticaNeueLT Std" panose="020B0604020202020204" pitchFamily="34" charset="0"/>
              <a:buNone/>
              <a:defRPr sz="4000"/>
            </a:lvl9pPr>
          </a:lstStyle>
          <a:p>
            <a:pPr lvl="0"/>
            <a:r>
              <a:rPr lang="de-DE" dirty="0"/>
              <a:t>Text</a:t>
            </a:r>
          </a:p>
          <a:p>
            <a:pPr lvl="1"/>
            <a:r>
              <a:rPr lang="de-DE" dirty="0"/>
              <a:t>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247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389063" y="1943100"/>
            <a:ext cx="10802937" cy="10769600"/>
          </a:xfrm>
          <a:prstGeom prst="rect">
            <a:avLst/>
          </a:prstGeom>
        </p:spPr>
        <p:txBody>
          <a:bodyPr vert="horz" lIns="468000" tIns="720000" rIns="468000" bIns="720000" rtlCol="0" anchor="t" anchorCtr="0">
            <a:noAutofit/>
          </a:bodyPr>
          <a:lstStyle/>
          <a:p>
            <a:r>
              <a:rPr lang="de-DE" dirty="0"/>
              <a:t>Macht </a:t>
            </a:r>
            <a:br>
              <a:rPr lang="de-DE" dirty="0"/>
            </a:br>
            <a:r>
              <a:rPr lang="de-DE" dirty="0"/>
              <a:t>Einsamkeit</a:t>
            </a:r>
            <a:br>
              <a:rPr lang="de-DE" dirty="0"/>
            </a:br>
            <a:r>
              <a:rPr lang="de-DE" dirty="0"/>
              <a:t>krank?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192000" y="1943099"/>
            <a:ext cx="10801350" cy="10769601"/>
          </a:xfrm>
          <a:prstGeom prst="rect">
            <a:avLst/>
          </a:prstGeom>
        </p:spPr>
        <p:txBody>
          <a:bodyPr vert="horz" lIns="468000" tIns="720000" rIns="468000" bIns="720000" rtlCol="0" anchor="t" anchorCtr="0">
            <a:noAutofit/>
          </a:bodyPr>
          <a:lstStyle/>
          <a:p>
            <a:pPr lvl="0"/>
            <a:r>
              <a:rPr lang="de-DE" dirty="0"/>
              <a:t>Zürcher Forum Prävention und 1</a:t>
            </a:r>
            <a:br>
              <a:rPr lang="de-DE" dirty="0"/>
            </a:br>
            <a:r>
              <a:rPr lang="de-DE" dirty="0"/>
              <a:t>Gesundheitsförderung</a:t>
            </a:r>
          </a:p>
          <a:p>
            <a:pPr lvl="1"/>
            <a:r>
              <a:rPr lang="de-DE" dirty="0"/>
              <a:t> 2</a:t>
            </a:r>
          </a:p>
          <a:p>
            <a:pPr lvl="2"/>
            <a:r>
              <a:rPr lang="de-DE" dirty="0"/>
              <a:t>3</a:t>
            </a:r>
          </a:p>
          <a:p>
            <a:pPr lvl="3"/>
            <a:r>
              <a:rPr lang="de-DE" dirty="0"/>
              <a:t>4</a:t>
            </a:r>
          </a:p>
          <a:p>
            <a:pPr lvl="4"/>
            <a:r>
              <a:rPr lang="de-DE" dirty="0"/>
              <a:t>5</a:t>
            </a:r>
          </a:p>
          <a:p>
            <a:pPr lvl="5"/>
            <a:r>
              <a:rPr lang="de-DE" dirty="0"/>
              <a:t>6</a:t>
            </a:r>
          </a:p>
          <a:p>
            <a:pPr lvl="6"/>
            <a:r>
              <a:rPr lang="de-DE" dirty="0"/>
              <a:t>7</a:t>
            </a:r>
          </a:p>
          <a:p>
            <a:pPr lvl="7"/>
            <a:r>
              <a:rPr lang="de-DE" dirty="0"/>
              <a:t>8</a:t>
            </a:r>
          </a:p>
          <a:p>
            <a:pPr lvl="8"/>
            <a:r>
              <a:rPr lang="de-DE" dirty="0"/>
              <a:t>9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173492" y="13890625"/>
            <a:ext cx="4039200" cy="1011503"/>
          </a:xfrm>
          <a:prstGeom prst="rect">
            <a:avLst/>
          </a:prstGeom>
        </p:spPr>
        <p:txBody>
          <a:bodyPr vert="horz" lIns="468000" tIns="262800" rIns="468000" bIns="0" rtlCol="0" anchor="t" anchorCtr="0">
            <a:noAutofit/>
          </a:bodyPr>
          <a:lstStyle>
            <a:lvl1pPr algn="ctr">
              <a:lnSpc>
                <a:spcPts val="1200"/>
              </a:lnSpc>
              <a:defRPr sz="1200">
                <a:solidFill>
                  <a:schemeClr val="tx1"/>
                </a:solidFill>
              </a:defRPr>
            </a:lvl1pPr>
          </a:lstStyle>
          <a:p>
            <a:fld id="{DE49A9CC-B815-AB46-9FE1-75850945ED11}" type="datetime1">
              <a:rPr lang="de-CH" smtClean="0"/>
              <a:t>12.02.24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4225587" y="12709525"/>
            <a:ext cx="8767763" cy="1006475"/>
          </a:xfrm>
          <a:prstGeom prst="rect">
            <a:avLst/>
          </a:prstGeom>
        </p:spPr>
        <p:txBody>
          <a:bodyPr vert="horz" lIns="468000" tIns="262800" rIns="468000" bIns="0" rtlCol="0" anchor="t" anchorCtr="0">
            <a:noAutofit/>
          </a:bodyPr>
          <a:lstStyle>
            <a:lvl1pPr algn="r">
              <a:lnSpc>
                <a:spcPts val="1200"/>
              </a:lnSpc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CH"/>
              <a:t>© Prävention und Gesundheitsförderung Kanton Zürich | 25. Februar 2020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392239" y="12709525"/>
            <a:ext cx="8766174" cy="1011503"/>
          </a:xfrm>
          <a:prstGeom prst="rect">
            <a:avLst/>
          </a:prstGeom>
        </p:spPr>
        <p:txBody>
          <a:bodyPr vert="horz" lIns="468000" tIns="262800" rIns="468000" bIns="0" rtlCol="0" anchor="t" anchorCtr="0">
            <a:noAutofit/>
          </a:bodyPr>
          <a:lstStyle>
            <a:lvl1pPr algn="l">
              <a:lnSpc>
                <a:spcPts val="1200"/>
              </a:lnSpc>
              <a:defRPr sz="1200">
                <a:solidFill>
                  <a:schemeClr val="tx1"/>
                </a:solidFill>
              </a:defRPr>
            </a:lvl1pPr>
          </a:lstStyle>
          <a:p>
            <a:fld id="{A6ED2351-4E48-42FA-9927-68F202EFBF12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0253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hdr="0" dt="0"/>
  <p:txStyles>
    <p:titleStyle>
      <a:lvl1pPr algn="l" defTabSz="1828800" rtl="0" eaLnBrk="1" latinLnBrk="0" hangingPunct="1">
        <a:lnSpc>
          <a:spcPts val="8000"/>
        </a:lnSpc>
        <a:spcBef>
          <a:spcPct val="0"/>
        </a:spcBef>
        <a:buNone/>
        <a:defRPr sz="8000" kern="1200" spc="6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>
          <a:solidFill>
            <a:schemeClr val="tx1"/>
          </a:solidFill>
          <a:latin typeface="+mn-lt"/>
          <a:ea typeface="+mn-ea"/>
          <a:cs typeface="+mn-cs"/>
        </a:defRPr>
      </a:lvl8pPr>
      <a:lvl9pPr marL="0" indent="0" algn="l" defTabSz="1828800" rtl="0" eaLnBrk="1" latinLnBrk="0" hangingPunct="1">
        <a:lnSpc>
          <a:spcPts val="3700"/>
        </a:lnSpc>
        <a:spcBef>
          <a:spcPts val="0"/>
        </a:spcBef>
        <a:buFont typeface="Arial" panose="020B0604020202020204" pitchFamily="34" charset="0"/>
        <a:buNone/>
        <a:defRPr sz="3000" kern="1200" spc="3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224" userDrawn="1">
          <p15:clr>
            <a:srgbClr val="F26B43"/>
          </p15:clr>
        </p15:guide>
        <p15:guide id="3" pos="14483" userDrawn="1">
          <p15:clr>
            <a:srgbClr val="F26B43"/>
          </p15:clr>
        </p15:guide>
        <p15:guide id="4" pos="7394" userDrawn="1">
          <p15:clr>
            <a:srgbClr val="F26B43"/>
          </p15:clr>
        </p15:guide>
        <p15:guide id="5" pos="7965" userDrawn="1">
          <p15:clr>
            <a:srgbClr val="F26B43"/>
          </p15:clr>
        </p15:guide>
        <p15:guide id="6" pos="7680" userDrawn="1">
          <p15:clr>
            <a:srgbClr val="F26B43"/>
          </p15:clr>
        </p15:guide>
        <p15:guide id="7" pos="877" userDrawn="1">
          <p15:clr>
            <a:srgbClr val="F26B43"/>
          </p15:clr>
        </p15:guide>
        <p15:guide id="8" pos="14180" userDrawn="1">
          <p15:clr>
            <a:srgbClr val="F26B43"/>
          </p15:clr>
        </p15:guide>
        <p15:guide id="9" orient="horz" pos="1735" userDrawn="1">
          <p15:clr>
            <a:srgbClr val="F26B43"/>
          </p15:clr>
        </p15:guide>
        <p15:guide id="10" orient="horz" pos="8006" userDrawn="1">
          <p15:clr>
            <a:srgbClr val="F26B43"/>
          </p15:clr>
        </p15:guide>
        <p15:guide id="11" orient="horz" pos="815" userDrawn="1">
          <p15:clr>
            <a:srgbClr val="F26B43"/>
          </p15:clr>
        </p15:guide>
        <p15:guide id="12" orient="horz" pos="7598" userDrawn="1">
          <p15:clr>
            <a:srgbClr val="F26B43"/>
          </p15:clr>
        </p15:guide>
        <p15:guide id="13" pos="6399" userDrawn="1">
          <p15:clr>
            <a:srgbClr val="F26B43"/>
          </p15:clr>
        </p15:guide>
        <p15:guide id="14" pos="117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37E961E1-C161-4BB3-8524-B3614F7CAD28}"/>
              </a:ext>
            </a:extLst>
          </p:cNvPr>
          <p:cNvSpPr txBox="1"/>
          <p:nvPr/>
        </p:nvSpPr>
        <p:spPr>
          <a:xfrm>
            <a:off x="4436606" y="856993"/>
            <a:ext cx="14484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6400" dirty="0">
                <a:solidFill>
                  <a:srgbClr val="A700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Projektstruktur </a:t>
            </a:r>
          </a:p>
        </p:txBody>
      </p:sp>
      <p:sp>
        <p:nvSpPr>
          <p:cNvPr id="56" name="AutoShape 20">
            <a:extLst>
              <a:ext uri="{FF2B5EF4-FFF2-40B4-BE49-F238E27FC236}">
                <a16:creationId xmlns:a16="http://schemas.microsoft.com/office/drawing/2014/main" id="{05B16E0E-86B2-43DB-BEE6-A90F7CDCD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6280" y="5631179"/>
            <a:ext cx="15468600" cy="6453719"/>
          </a:xfrm>
          <a:prstGeom prst="flowChartProcess">
            <a:avLst/>
          </a:prstGeom>
          <a:solidFill>
            <a:schemeClr val="bg1">
              <a:lumMod val="85000"/>
            </a:schemeClr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de-CH" altLang="de-DE" sz="1500" dirty="0">
              <a:latin typeface="HelveticaNeueLT Std" panose="020B0604020202020204" pitchFamily="34" charset="0"/>
            </a:endParaRPr>
          </a:p>
        </p:txBody>
      </p:sp>
      <p:cxnSp>
        <p:nvCxnSpPr>
          <p:cNvPr id="57" name="AutoShape 17">
            <a:extLst>
              <a:ext uri="{FF2B5EF4-FFF2-40B4-BE49-F238E27FC236}">
                <a16:creationId xmlns:a16="http://schemas.microsoft.com/office/drawing/2014/main" id="{35B6932D-DA2A-4134-BA2B-79205E8ADCF0}"/>
              </a:ext>
            </a:extLst>
          </p:cNvPr>
          <p:cNvCxnSpPr>
            <a:cxnSpLocks noChangeShapeType="1"/>
            <a:stCxn id="63" idx="0"/>
          </p:cNvCxnSpPr>
          <p:nvPr/>
        </p:nvCxnSpPr>
        <p:spPr bwMode="auto">
          <a:xfrm flipH="1" flipV="1">
            <a:off x="11975023" y="3476629"/>
            <a:ext cx="12414" cy="2873666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AutoShape 17">
            <a:extLst>
              <a:ext uri="{FF2B5EF4-FFF2-40B4-BE49-F238E27FC236}">
                <a16:creationId xmlns:a16="http://schemas.microsoft.com/office/drawing/2014/main" id="{A4E50019-8B7D-4E0F-9214-B23F38DA2C42}"/>
              </a:ext>
            </a:extLst>
          </p:cNvPr>
          <p:cNvCxnSpPr>
            <a:cxnSpLocks noChangeShapeType="1"/>
            <a:stCxn id="60" idx="3"/>
          </p:cNvCxnSpPr>
          <p:nvPr/>
        </p:nvCxnSpPr>
        <p:spPr bwMode="auto">
          <a:xfrm>
            <a:off x="12976472" y="2740028"/>
            <a:ext cx="2597944" cy="0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AutoShape 2">
            <a:extLst>
              <a:ext uri="{FF2B5EF4-FFF2-40B4-BE49-F238E27FC236}">
                <a16:creationId xmlns:a16="http://schemas.microsoft.com/office/drawing/2014/main" id="{4D577033-2508-45F6-9A3B-9BB3C7F3C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8811" y="2435228"/>
            <a:ext cx="4157662" cy="609600"/>
          </a:xfrm>
          <a:prstGeom prst="flowChartProcess">
            <a:avLst/>
          </a:prstGeom>
          <a:solidFill>
            <a:srgbClr val="A70061"/>
          </a:solidFill>
          <a:ln w="12700">
            <a:solidFill>
              <a:srgbClr val="A70061"/>
            </a:solidFill>
            <a:miter lim="800000"/>
            <a:headEnd/>
            <a:tailEnd/>
          </a:ln>
          <a:effectLst>
            <a:softEdge rad="0"/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solidFill>
                  <a:schemeClr val="bg1"/>
                </a:solidFill>
                <a:latin typeface="HelveticaNeueLT Std Blk" panose="020B0604020202020204" pitchFamily="34" charset="0"/>
              </a:rPr>
              <a:t>Gesamtprojektleitung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solidFill>
                  <a:schemeClr val="bg1"/>
                </a:solidFill>
                <a:latin typeface="HelveticaNeueLT Std" panose="020B0604020202020204" pitchFamily="34" charset="0"/>
              </a:rPr>
              <a:t>Prävention und Gesundheitsförderung </a:t>
            </a:r>
            <a:r>
              <a:rPr lang="de-CH" altLang="de-DE" sz="1350" dirty="0" err="1">
                <a:solidFill>
                  <a:schemeClr val="bg1"/>
                </a:solidFill>
                <a:latin typeface="HelveticaNeueLT Std" panose="020B0604020202020204" pitchFamily="34" charset="0"/>
              </a:rPr>
              <a:t>Kt</a:t>
            </a:r>
            <a:r>
              <a:rPr lang="de-CH" altLang="de-DE" sz="1350" dirty="0">
                <a:solidFill>
                  <a:schemeClr val="bg1"/>
                </a:solidFill>
                <a:latin typeface="HelveticaNeueLT Std" panose="020B0604020202020204" pitchFamily="34" charset="0"/>
              </a:rPr>
              <a:t>. ZH</a:t>
            </a:r>
          </a:p>
        </p:txBody>
      </p:sp>
      <p:sp>
        <p:nvSpPr>
          <p:cNvPr id="61" name="AutoShape 2">
            <a:extLst>
              <a:ext uri="{FF2B5EF4-FFF2-40B4-BE49-F238E27FC236}">
                <a16:creationId xmlns:a16="http://schemas.microsoft.com/office/drawing/2014/main" id="{94A199E3-2FEA-42A0-97B2-0ABE56C0E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47572" y="2980536"/>
            <a:ext cx="3810000" cy="609600"/>
          </a:xfrm>
          <a:prstGeom prst="flowChartProcess">
            <a:avLst/>
          </a:prstGeom>
          <a:solidFill>
            <a:srgbClr val="A70061"/>
          </a:solidFill>
          <a:ln w="12700">
            <a:solidFill>
              <a:srgbClr val="A7006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solidFill>
                  <a:schemeClr val="bg1"/>
                </a:solidFill>
                <a:latin typeface="HelveticaNeueLT Std Blk" panose="020B0604020202020204" pitchFamily="34" charset="0"/>
              </a:rPr>
              <a:t>Umsetzungspartner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solidFill>
                  <a:schemeClr val="bg1"/>
                </a:solidFill>
                <a:latin typeface="HelveticaNeueLT Std" panose="020B0604020202020204" pitchFamily="34" charset="0"/>
              </a:rPr>
              <a:t>Schweizerische Gesundheitsstiftung RADIX </a:t>
            </a:r>
          </a:p>
        </p:txBody>
      </p:sp>
      <p:sp>
        <p:nvSpPr>
          <p:cNvPr id="62" name="AutoShape 8">
            <a:extLst>
              <a:ext uri="{FF2B5EF4-FFF2-40B4-BE49-F238E27FC236}">
                <a16:creationId xmlns:a16="http://schemas.microsoft.com/office/drawing/2014/main" id="{8EFF3E45-08EA-49B7-ADF9-14F2D098E5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44936" y="5903970"/>
            <a:ext cx="3520474" cy="716758"/>
          </a:xfrm>
          <a:prstGeom prst="flowChartProcess">
            <a:avLst/>
          </a:prstGeom>
          <a:solidFill>
            <a:srgbClr val="97D1D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Steuergruppe</a:t>
            </a:r>
            <a:br>
              <a:rPr lang="de-CH" altLang="de-DE" sz="1350" b="1" dirty="0">
                <a:latin typeface="HelveticaNeueLT Std" panose="020B0604020202020204" pitchFamily="34" charset="0"/>
              </a:rPr>
            </a:br>
            <a:r>
              <a:rPr lang="de-CH" altLang="de-DE" sz="1350" dirty="0">
                <a:latin typeface="HelveticaNeueLT Std" panose="020B0604020202020204" pitchFamily="34" charset="0"/>
              </a:rPr>
              <a:t>Fachpersonen aus Politik und Verwaltung </a:t>
            </a:r>
          </a:p>
        </p:txBody>
      </p:sp>
      <p:sp>
        <p:nvSpPr>
          <p:cNvPr id="63" name="AutoShape 20">
            <a:extLst>
              <a:ext uri="{FF2B5EF4-FFF2-40B4-BE49-F238E27FC236}">
                <a16:creationId xmlns:a16="http://schemas.microsoft.com/office/drawing/2014/main" id="{D1F7DA9A-2D8E-4ABC-949F-85BD81724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2241" y="6350295"/>
            <a:ext cx="2530392" cy="1061450"/>
          </a:xfrm>
          <a:prstGeom prst="flowChartProcess">
            <a:avLst/>
          </a:prstGeom>
          <a:solidFill>
            <a:srgbClr val="97D1D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Projektleitung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Fachperson aus der Gemeinde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(z.B. Altersbeauftragte)</a:t>
            </a:r>
          </a:p>
        </p:txBody>
      </p:sp>
      <p:sp>
        <p:nvSpPr>
          <p:cNvPr id="64" name="AutoShape 8">
            <a:extLst>
              <a:ext uri="{FF2B5EF4-FFF2-40B4-BE49-F238E27FC236}">
                <a16:creationId xmlns:a16="http://schemas.microsoft.com/office/drawing/2014/main" id="{7370625F-1141-455E-A674-327230A0E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53460" y="8969368"/>
            <a:ext cx="2530392" cy="158353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Arbeitsgruppe 1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«Thema offen»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Bestehend aus Seniorinnen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und Senioren, die sich einem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Themenbereich widmen. </a:t>
            </a:r>
          </a:p>
        </p:txBody>
      </p:sp>
      <p:sp>
        <p:nvSpPr>
          <p:cNvPr id="65" name="AutoShape 8">
            <a:extLst>
              <a:ext uri="{FF2B5EF4-FFF2-40B4-BE49-F238E27FC236}">
                <a16:creationId xmlns:a16="http://schemas.microsoft.com/office/drawing/2014/main" id="{B2A23B9E-1DF2-4B52-9461-D3A5D91A14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35705" y="7173970"/>
            <a:ext cx="3529705" cy="716758"/>
          </a:xfrm>
          <a:prstGeom prst="flowChartProcess">
            <a:avLst/>
          </a:prstGeom>
          <a:solidFill>
            <a:srgbClr val="97D1D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Fokusgruppe (Vulnerable Zielgruppen)</a:t>
            </a:r>
            <a:br>
              <a:rPr lang="de-CH" altLang="de-DE" sz="1350" b="1" dirty="0">
                <a:latin typeface="HelveticaNeueLT Std" panose="020B0604020202020204" pitchFamily="34" charset="0"/>
              </a:rPr>
            </a:br>
            <a:r>
              <a:rPr lang="de-CH" altLang="de-DE" sz="1350" dirty="0">
                <a:latin typeface="HelveticaNeueLT Std" panose="020B0604020202020204" pitchFamily="34" charset="0"/>
              </a:rPr>
              <a:t>Fachpersonen und Schlüsselpersonen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39C3B8CF-C6A9-49F9-AEE4-2DFCEEE9CE0B}"/>
              </a:ext>
            </a:extLst>
          </p:cNvPr>
          <p:cNvSpPr txBox="1"/>
          <p:nvPr/>
        </p:nvSpPr>
        <p:spPr>
          <a:xfrm>
            <a:off x="4565780" y="5669837"/>
            <a:ext cx="2118888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876" b="1" dirty="0"/>
              <a:t>Gemeindeebene</a:t>
            </a:r>
          </a:p>
        </p:txBody>
      </p:sp>
      <p:cxnSp>
        <p:nvCxnSpPr>
          <p:cNvPr id="67" name="Gerader Verbinder 3190">
            <a:extLst>
              <a:ext uri="{FF2B5EF4-FFF2-40B4-BE49-F238E27FC236}">
                <a16:creationId xmlns:a16="http://schemas.microsoft.com/office/drawing/2014/main" id="{9AF525E4-8CAF-45AD-8AFE-7252DD305987}"/>
              </a:ext>
            </a:extLst>
          </p:cNvPr>
          <p:cNvCxnSpPr>
            <a:cxnSpLocks noChangeShapeType="1"/>
            <a:stCxn id="63" idx="3"/>
            <a:endCxn id="62" idx="1"/>
          </p:cNvCxnSpPr>
          <p:nvPr/>
        </p:nvCxnSpPr>
        <p:spPr bwMode="auto">
          <a:xfrm flipV="1">
            <a:off x="13252633" y="6262349"/>
            <a:ext cx="1592303" cy="618671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8" name="AutoShape 2">
            <a:extLst>
              <a:ext uri="{FF2B5EF4-FFF2-40B4-BE49-F238E27FC236}">
                <a16:creationId xmlns:a16="http://schemas.microsoft.com/office/drawing/2014/main" id="{C2550BAB-03B5-41E7-9BD6-572FA3AFE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9394" y="5308907"/>
            <a:ext cx="4418491" cy="609600"/>
          </a:xfrm>
          <a:prstGeom prst="flowChartProcess">
            <a:avLst/>
          </a:prstGeom>
          <a:solidFill>
            <a:srgbClr val="31959C"/>
          </a:solidFill>
          <a:ln w="12700">
            <a:solidFill>
              <a:srgbClr val="31959C"/>
            </a:solidFill>
            <a:miter lim="800000"/>
            <a:headEnd/>
            <a:tailEnd/>
          </a:ln>
          <a:effectLst>
            <a:softEdge rad="0"/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de-CH" altLang="de-DE" sz="1350" b="1" dirty="0">
                <a:solidFill>
                  <a:schemeClr val="bg1"/>
                </a:solidFill>
                <a:latin typeface="HelveticaNeueLT Std Blk" panose="020B0604020202020204" pitchFamily="34" charset="0"/>
              </a:rPr>
              <a:t>Projektbegleitung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de-CH" altLang="de-DE" sz="1350" dirty="0">
                <a:solidFill>
                  <a:schemeClr val="bg1"/>
                </a:solidFill>
                <a:latin typeface="HelveticaNeueLT Std" panose="020B0604020202020204" pitchFamily="34" charset="0"/>
              </a:rPr>
              <a:t>Fachperson (PS GWA, RSPS, </a:t>
            </a:r>
            <a:r>
              <a:rPr lang="de-CH" altLang="de-DE" sz="1350" dirty="0" err="1">
                <a:solidFill>
                  <a:schemeClr val="bg1"/>
                </a:solidFill>
                <a:latin typeface="HelveticaNeueLT Std" panose="020B0604020202020204" pitchFamily="34" charset="0"/>
              </a:rPr>
              <a:t>Brenk</a:t>
            </a:r>
            <a:r>
              <a:rPr lang="de-CH" altLang="de-DE" sz="1350" dirty="0">
                <a:solidFill>
                  <a:schemeClr val="bg1"/>
                </a:solidFill>
                <a:latin typeface="HelveticaNeueLT Std" panose="020B0604020202020204" pitchFamily="34" charset="0"/>
              </a:rPr>
              <a:t> Beratung, RADIX)</a:t>
            </a:r>
          </a:p>
        </p:txBody>
      </p:sp>
      <p:sp>
        <p:nvSpPr>
          <p:cNvPr id="69" name="AutoShape 2">
            <a:extLst>
              <a:ext uri="{FF2B5EF4-FFF2-40B4-BE49-F238E27FC236}">
                <a16:creationId xmlns:a16="http://schemas.microsoft.com/office/drawing/2014/main" id="{04CDD451-811B-4FE2-9120-B0D23DDF86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569302" y="2485265"/>
            <a:ext cx="2597944" cy="609600"/>
          </a:xfrm>
          <a:prstGeom prst="flowChartProcess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  <a:effectLst>
            <a:softEdge rad="0"/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solidFill>
                  <a:schemeClr val="bg1"/>
                </a:solidFill>
                <a:latin typeface="HelveticaNeueLT Std Blk" panose="020B0604020202020204" pitchFamily="34" charset="0"/>
              </a:rPr>
              <a:t>Förderpartner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solidFill>
                  <a:schemeClr val="bg1"/>
                </a:solidFill>
                <a:latin typeface="HelveticaNeueLT Std" panose="020B0604020202020204" pitchFamily="34" charset="0"/>
              </a:rPr>
              <a:t>Gesundheitsförderung Schweiz</a:t>
            </a:r>
          </a:p>
        </p:txBody>
      </p:sp>
      <p:cxnSp>
        <p:nvCxnSpPr>
          <p:cNvPr id="70" name="AutoShape 17">
            <a:extLst>
              <a:ext uri="{FF2B5EF4-FFF2-40B4-BE49-F238E27FC236}">
                <a16:creationId xmlns:a16="http://schemas.microsoft.com/office/drawing/2014/main" id="{B11B8865-A667-4685-A5F8-B8FB3A63B08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1440058" y="7105692"/>
            <a:ext cx="0" cy="0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AutoShape 8">
            <a:extLst>
              <a:ext uri="{FF2B5EF4-FFF2-40B4-BE49-F238E27FC236}">
                <a16:creationId xmlns:a16="http://schemas.microsoft.com/office/drawing/2014/main" id="{0C77A033-6C05-495D-9561-EC84AA443C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87850" y="8969367"/>
            <a:ext cx="2530392" cy="158353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Arbeitsgruppe 2</a:t>
            </a:r>
          </a:p>
          <a:p>
            <a:pPr>
              <a:spcBef>
                <a:spcPct val="0"/>
              </a:spcBef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«Thema offen»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Bestehend aus Seniorinnen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und Senioren, die sich einem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Themenbereich widmen. </a:t>
            </a:r>
          </a:p>
        </p:txBody>
      </p:sp>
      <p:sp>
        <p:nvSpPr>
          <p:cNvPr id="73" name="AutoShape 8">
            <a:extLst>
              <a:ext uri="{FF2B5EF4-FFF2-40B4-BE49-F238E27FC236}">
                <a16:creationId xmlns:a16="http://schemas.microsoft.com/office/drawing/2014/main" id="{382CF9A0-BC1A-4683-890C-69E56431E2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56632" y="8969368"/>
            <a:ext cx="2530392" cy="158353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Arbeitsgruppe 4</a:t>
            </a:r>
          </a:p>
          <a:p>
            <a:pPr>
              <a:spcBef>
                <a:spcPct val="0"/>
              </a:spcBef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«Thema offen»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Bestehend aus Seniorinnen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und Senioren, die sich einem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Themenbereich widmen. </a:t>
            </a:r>
          </a:p>
        </p:txBody>
      </p:sp>
      <p:sp>
        <p:nvSpPr>
          <p:cNvPr id="74" name="AutoShape 8">
            <a:extLst>
              <a:ext uri="{FF2B5EF4-FFF2-40B4-BE49-F238E27FC236}">
                <a16:creationId xmlns:a16="http://schemas.microsoft.com/office/drawing/2014/main" id="{6D4FED4C-08D7-42E6-A860-4C913DDDAD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91022" y="8969368"/>
            <a:ext cx="2530392" cy="1583534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Weitere Arbeitsgruppen</a:t>
            </a:r>
          </a:p>
          <a:p>
            <a:pPr>
              <a:spcBef>
                <a:spcPct val="0"/>
              </a:spcBef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«Themen offen»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Bestehend aus Seniorinnen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und Senioren, die sich einem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Themenbereich widmen. </a:t>
            </a:r>
          </a:p>
        </p:txBody>
      </p:sp>
      <p:cxnSp>
        <p:nvCxnSpPr>
          <p:cNvPr id="75" name="Gerader Verbinder 3190">
            <a:extLst>
              <a:ext uri="{FF2B5EF4-FFF2-40B4-BE49-F238E27FC236}">
                <a16:creationId xmlns:a16="http://schemas.microsoft.com/office/drawing/2014/main" id="{870249F0-C3AF-49B2-B8F7-EBBECE004610}"/>
              </a:ext>
            </a:extLst>
          </p:cNvPr>
          <p:cNvCxnSpPr>
            <a:cxnSpLocks noChangeShapeType="1"/>
            <a:stCxn id="63" idx="2"/>
            <a:endCxn id="89" idx="0"/>
          </p:cNvCxnSpPr>
          <p:nvPr/>
        </p:nvCxnSpPr>
        <p:spPr bwMode="auto">
          <a:xfrm>
            <a:off x="11987437" y="7411745"/>
            <a:ext cx="83589" cy="3749393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6" name="AutoShape 17">
            <a:extLst>
              <a:ext uri="{FF2B5EF4-FFF2-40B4-BE49-F238E27FC236}">
                <a16:creationId xmlns:a16="http://schemas.microsoft.com/office/drawing/2014/main" id="{BDE962B3-4A3D-4191-9C70-2D776AB0AB2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92315" y="8383423"/>
            <a:ext cx="11298918" cy="0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Gerader Verbinder 3190">
            <a:extLst>
              <a:ext uri="{FF2B5EF4-FFF2-40B4-BE49-F238E27FC236}">
                <a16:creationId xmlns:a16="http://schemas.microsoft.com/office/drawing/2014/main" id="{0A4D39E8-E7D1-446D-A5C5-DDA91EC5398A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844936" y="8366287"/>
            <a:ext cx="0" cy="60308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9" name="Gerader Verbinder 3190">
            <a:extLst>
              <a:ext uri="{FF2B5EF4-FFF2-40B4-BE49-F238E27FC236}">
                <a16:creationId xmlns:a16="http://schemas.microsoft.com/office/drawing/2014/main" id="{489CA82E-D436-4CC0-8ACF-4524D32FE7E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691232" y="8366287"/>
            <a:ext cx="0" cy="60308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0" name="Gerader Verbinder 3190">
            <a:extLst>
              <a:ext uri="{FF2B5EF4-FFF2-40B4-BE49-F238E27FC236}">
                <a16:creationId xmlns:a16="http://schemas.microsoft.com/office/drawing/2014/main" id="{F3004DE4-A016-4F20-8AE0-42E3FF40F76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133020" y="8383425"/>
            <a:ext cx="0" cy="60308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1" name="Gerader Verbinder 3190">
            <a:extLst>
              <a:ext uri="{FF2B5EF4-FFF2-40B4-BE49-F238E27FC236}">
                <a16:creationId xmlns:a16="http://schemas.microsoft.com/office/drawing/2014/main" id="{A7F1EB96-C8CC-41B8-A4EA-79E28D7027E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92314" y="8378644"/>
            <a:ext cx="0" cy="60308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2" name="Rechteck: abgerundete Ecken 81">
            <a:extLst>
              <a:ext uri="{FF2B5EF4-FFF2-40B4-BE49-F238E27FC236}">
                <a16:creationId xmlns:a16="http://schemas.microsoft.com/office/drawing/2014/main" id="{1ED227CB-1494-4CFA-9773-F5C28CAAB1A3}"/>
              </a:ext>
            </a:extLst>
          </p:cNvPr>
          <p:cNvSpPr/>
          <p:nvPr/>
        </p:nvSpPr>
        <p:spPr>
          <a:xfrm>
            <a:off x="11079328" y="8088584"/>
            <a:ext cx="1838624" cy="603078"/>
          </a:xfrm>
          <a:prstGeom prst="roundRect">
            <a:avLst/>
          </a:prstGeom>
          <a:solidFill>
            <a:srgbClr val="9C3AAC"/>
          </a:solidFill>
          <a:ln>
            <a:solidFill>
              <a:srgbClr val="9C3A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b="1" dirty="0"/>
              <a:t>Mitwirkungsanlass</a:t>
            </a:r>
            <a:endParaRPr lang="de-CH" sz="1350" b="1" dirty="0"/>
          </a:p>
        </p:txBody>
      </p:sp>
      <p:cxnSp>
        <p:nvCxnSpPr>
          <p:cNvPr id="84" name="AutoShape 17">
            <a:extLst>
              <a:ext uri="{FF2B5EF4-FFF2-40B4-BE49-F238E27FC236}">
                <a16:creationId xmlns:a16="http://schemas.microsoft.com/office/drawing/2014/main" id="{D4294500-E94A-4F2A-BA70-1977EC1DCD51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92315" y="11435337"/>
            <a:ext cx="11298918" cy="0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Gerader Verbinder 3190">
            <a:extLst>
              <a:ext uri="{FF2B5EF4-FFF2-40B4-BE49-F238E27FC236}">
                <a16:creationId xmlns:a16="http://schemas.microsoft.com/office/drawing/2014/main" id="{BAF37D5A-2807-4045-A799-B92A252A696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4844936" y="10553225"/>
            <a:ext cx="0" cy="882112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6" name="Gerader Verbinder 3190">
            <a:extLst>
              <a:ext uri="{FF2B5EF4-FFF2-40B4-BE49-F238E27FC236}">
                <a16:creationId xmlns:a16="http://schemas.microsoft.com/office/drawing/2014/main" id="{FD3E80D1-9405-489A-BD21-5A41F3DBB67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7691232" y="10552902"/>
            <a:ext cx="0" cy="864974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7" name="Gerader Verbinder 3190">
            <a:extLst>
              <a:ext uri="{FF2B5EF4-FFF2-40B4-BE49-F238E27FC236}">
                <a16:creationId xmlns:a16="http://schemas.microsoft.com/office/drawing/2014/main" id="{3774E838-1FCA-41DF-A6E7-D3E075E29930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9133020" y="10570364"/>
            <a:ext cx="0" cy="864974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8" name="Gerader Verbinder 3190">
            <a:extLst>
              <a:ext uri="{FF2B5EF4-FFF2-40B4-BE49-F238E27FC236}">
                <a16:creationId xmlns:a16="http://schemas.microsoft.com/office/drawing/2014/main" id="{448191A3-EF45-46FA-BB5E-A0B7E598C569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392314" y="10554767"/>
            <a:ext cx="0" cy="864974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9" name="Rechteck: abgerundete Ecken 88">
            <a:extLst>
              <a:ext uri="{FF2B5EF4-FFF2-40B4-BE49-F238E27FC236}">
                <a16:creationId xmlns:a16="http://schemas.microsoft.com/office/drawing/2014/main" id="{D7985738-96F0-4956-89D5-7D1C7EA90C91}"/>
              </a:ext>
            </a:extLst>
          </p:cNvPr>
          <p:cNvSpPr/>
          <p:nvPr/>
        </p:nvSpPr>
        <p:spPr>
          <a:xfrm>
            <a:off x="10938853" y="11161138"/>
            <a:ext cx="2264345" cy="603078"/>
          </a:xfrm>
          <a:prstGeom prst="roundRect">
            <a:avLst/>
          </a:prstGeom>
          <a:solidFill>
            <a:srgbClr val="9C3AAC"/>
          </a:solidFill>
          <a:ln>
            <a:solidFill>
              <a:srgbClr val="9C3AA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b="1" dirty="0"/>
              <a:t>Abschlussveranstaltung</a:t>
            </a:r>
            <a:endParaRPr lang="de-CH" sz="1350" b="1" dirty="0"/>
          </a:p>
        </p:txBody>
      </p:sp>
      <p:sp>
        <p:nvSpPr>
          <p:cNvPr id="90" name="Rechteck: abgerundete Ecken 89">
            <a:extLst>
              <a:ext uri="{FF2B5EF4-FFF2-40B4-BE49-F238E27FC236}">
                <a16:creationId xmlns:a16="http://schemas.microsoft.com/office/drawing/2014/main" id="{39E19165-EC66-4F77-BE8D-33AC16ED215C}"/>
              </a:ext>
            </a:extLst>
          </p:cNvPr>
          <p:cNvSpPr/>
          <p:nvPr/>
        </p:nvSpPr>
        <p:spPr>
          <a:xfrm>
            <a:off x="7737771" y="7168459"/>
            <a:ext cx="2083576" cy="70255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350" b="1" dirty="0"/>
              <a:t>Workshop Organisationen</a:t>
            </a:r>
            <a:br>
              <a:rPr lang="de-DE" sz="1350" dirty="0"/>
            </a:br>
            <a:r>
              <a:rPr lang="de-DE" sz="1350" dirty="0"/>
              <a:t>Akteure Altersbereich</a:t>
            </a:r>
            <a:endParaRPr lang="de-CH" sz="1350" dirty="0"/>
          </a:p>
        </p:txBody>
      </p:sp>
      <p:cxnSp>
        <p:nvCxnSpPr>
          <p:cNvPr id="91" name="Gerader Verbinder 3190">
            <a:extLst>
              <a:ext uri="{FF2B5EF4-FFF2-40B4-BE49-F238E27FC236}">
                <a16:creationId xmlns:a16="http://schemas.microsoft.com/office/drawing/2014/main" id="{1167DF9B-3BE3-4F27-9FD4-0C020DF707A0}"/>
              </a:ext>
            </a:extLst>
          </p:cNvPr>
          <p:cNvCxnSpPr>
            <a:cxnSpLocks noChangeShapeType="1"/>
            <a:stCxn id="90" idx="3"/>
            <a:endCxn id="63" idx="1"/>
          </p:cNvCxnSpPr>
          <p:nvPr/>
        </p:nvCxnSpPr>
        <p:spPr bwMode="auto">
          <a:xfrm flipV="1">
            <a:off x="9821347" y="6881020"/>
            <a:ext cx="900894" cy="638715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41" name="AutoShape 17">
            <a:extLst>
              <a:ext uri="{FF2B5EF4-FFF2-40B4-BE49-F238E27FC236}">
                <a16:creationId xmlns:a16="http://schemas.microsoft.com/office/drawing/2014/main" id="{ABAD7590-A8D9-415B-ABC9-884B93C7AAA6}"/>
              </a:ext>
            </a:extLst>
          </p:cNvPr>
          <p:cNvCxnSpPr>
            <a:cxnSpLocks noChangeShapeType="1"/>
            <a:stCxn id="42" idx="3"/>
          </p:cNvCxnSpPr>
          <p:nvPr/>
        </p:nvCxnSpPr>
        <p:spPr bwMode="auto">
          <a:xfrm>
            <a:off x="8845164" y="3998701"/>
            <a:ext cx="3126302" cy="0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" name="AutoShape 2">
            <a:extLst>
              <a:ext uri="{FF2B5EF4-FFF2-40B4-BE49-F238E27FC236}">
                <a16:creationId xmlns:a16="http://schemas.microsoft.com/office/drawing/2014/main" id="{AFDEA26A-057C-46AA-B497-FEEE4A0E1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8120" y="3693901"/>
            <a:ext cx="3007044" cy="609600"/>
          </a:xfrm>
          <a:prstGeom prst="flowChart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>
            <a:softEdge rad="0"/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CH" altLang="de-DE" sz="1350" b="1" dirty="0">
                <a:latin typeface="HelveticaNeueLT Std Blk" panose="020B0604020202020204" pitchFamily="34" charset="0"/>
              </a:rPr>
              <a:t>Steuergruppe (Gesamtprojekt)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PS ZH, RSPS, GPV ZH, Kirchen</a:t>
            </a:r>
          </a:p>
        </p:txBody>
      </p:sp>
      <p:cxnSp>
        <p:nvCxnSpPr>
          <p:cNvPr id="46" name="AutoShape 17">
            <a:extLst>
              <a:ext uri="{FF2B5EF4-FFF2-40B4-BE49-F238E27FC236}">
                <a16:creationId xmlns:a16="http://schemas.microsoft.com/office/drawing/2014/main" id="{C3040301-4F6B-4A64-8F81-B7A4C24D75F8}"/>
              </a:ext>
            </a:extLst>
          </p:cNvPr>
          <p:cNvCxnSpPr>
            <a:cxnSpLocks noChangeShapeType="1"/>
            <a:endCxn id="47" idx="1"/>
          </p:cNvCxnSpPr>
          <p:nvPr/>
        </p:nvCxnSpPr>
        <p:spPr bwMode="auto">
          <a:xfrm>
            <a:off x="11971466" y="4278030"/>
            <a:ext cx="2442604" cy="0"/>
          </a:xfrm>
          <a:prstGeom prst="straightConnector1">
            <a:avLst/>
          </a:prstGeom>
          <a:ln w="12700"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AutoShape 2">
            <a:extLst>
              <a:ext uri="{FF2B5EF4-FFF2-40B4-BE49-F238E27FC236}">
                <a16:creationId xmlns:a16="http://schemas.microsoft.com/office/drawing/2014/main" id="{B812E142-4EA2-4F76-AB78-0FCD00256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14070" y="3973230"/>
            <a:ext cx="3824388" cy="609600"/>
          </a:xfrm>
          <a:prstGeom prst="flowChartProcess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>
            <a:softEdge rad="0"/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CH" altLang="de-DE" sz="1350" b="1" dirty="0">
                <a:latin typeface="HelveticaNeueLT Std Blk" panose="020B0604020202020204" pitchFamily="34" charset="0"/>
              </a:rPr>
              <a:t>Fachliche Begleitgruppe</a:t>
            </a:r>
          </a:p>
          <a:p>
            <a:pPr>
              <a:spcBef>
                <a:spcPct val="0"/>
              </a:spcBef>
              <a:buNone/>
            </a:pPr>
            <a:r>
              <a:rPr lang="de-CH" altLang="de-DE" sz="1350" dirty="0">
                <a:latin typeface="HelveticaNeueLT Std Blk" panose="020B0604020202020204" pitchFamily="34" charset="0"/>
              </a:rPr>
              <a:t>Vertretende Fachorganisationen und Kantone</a:t>
            </a:r>
          </a:p>
        </p:txBody>
      </p:sp>
      <p:cxnSp>
        <p:nvCxnSpPr>
          <p:cNvPr id="44" name="Gerader Verbinder 3190">
            <a:extLst>
              <a:ext uri="{FF2B5EF4-FFF2-40B4-BE49-F238E27FC236}">
                <a16:creationId xmlns:a16="http://schemas.microsoft.com/office/drawing/2014/main" id="{1735E71F-E1A5-4754-A91A-80581F782123}"/>
              </a:ext>
            </a:extLst>
          </p:cNvPr>
          <p:cNvCxnSpPr>
            <a:cxnSpLocks noChangeShapeType="1"/>
            <a:stCxn id="63" idx="3"/>
            <a:endCxn id="65" idx="1"/>
          </p:cNvCxnSpPr>
          <p:nvPr/>
        </p:nvCxnSpPr>
        <p:spPr bwMode="auto">
          <a:xfrm>
            <a:off x="13252633" y="6881020"/>
            <a:ext cx="1583072" cy="651329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2" name="AutoShape 8">
            <a:extLst>
              <a:ext uri="{FF2B5EF4-FFF2-40B4-BE49-F238E27FC236}">
                <a16:creationId xmlns:a16="http://schemas.microsoft.com/office/drawing/2014/main" id="{DC94A179-CD1D-46AC-9F7B-C018D0A453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2240" y="8970695"/>
            <a:ext cx="2530392" cy="159649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Arbeitsgruppe 3</a:t>
            </a:r>
          </a:p>
          <a:p>
            <a:pPr>
              <a:spcBef>
                <a:spcPct val="0"/>
              </a:spcBef>
              <a:buNone/>
            </a:pPr>
            <a:r>
              <a:rPr lang="de-CH" altLang="de-DE" sz="1350" b="1" dirty="0">
                <a:latin typeface="HelveticaNeueLT Std" panose="020B0604020202020204" pitchFamily="34" charset="0"/>
              </a:rPr>
              <a:t>«Thema offen»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Bestehend aus Seniorinnen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und Senioren, die sich einem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CH" altLang="de-DE" sz="1350" dirty="0">
                <a:latin typeface="HelveticaNeueLT Std" panose="020B0604020202020204" pitchFamily="34" charset="0"/>
              </a:rPr>
              <a:t>Themenbereich widmen. </a:t>
            </a:r>
          </a:p>
        </p:txBody>
      </p:sp>
    </p:spTree>
    <p:extLst>
      <p:ext uri="{BB962C8B-B14F-4D97-AF65-F5344CB8AC3E}">
        <p14:creationId xmlns:p14="http://schemas.microsoft.com/office/powerpoint/2010/main" val="1327073688"/>
      </p:ext>
    </p:extLst>
  </p:cSld>
  <p:clrMapOvr>
    <a:masterClrMapping/>
  </p:clrMapOvr>
</p:sld>
</file>

<file path=ppt/theme/theme1.xml><?xml version="1.0" encoding="utf-8"?>
<a:theme xmlns:a="http://schemas.openxmlformats.org/drawingml/2006/main" name="gdzh">
  <a:themeElements>
    <a:clrScheme name="gdzh">
      <a:dk1>
        <a:srgbClr val="000000"/>
      </a:dk1>
      <a:lt1>
        <a:srgbClr val="FFFFFF"/>
      </a:lt1>
      <a:dk2>
        <a:srgbClr val="E5007D"/>
      </a:dk2>
      <a:lt2>
        <a:srgbClr val="FFFFFF"/>
      </a:lt2>
      <a:accent1>
        <a:srgbClr val="E5007D"/>
      </a:accent1>
      <a:accent2>
        <a:srgbClr val="0076BD"/>
      </a:accent2>
      <a:accent3>
        <a:srgbClr val="009EE0"/>
      </a:accent3>
      <a:accent4>
        <a:srgbClr val="00A1A3"/>
      </a:accent4>
      <a:accent5>
        <a:srgbClr val="AD9077"/>
      </a:accent5>
      <a:accent6>
        <a:srgbClr val="FFCC00"/>
      </a:accent6>
      <a:hlink>
        <a:srgbClr val="000000"/>
      </a:hlink>
      <a:folHlink>
        <a:srgbClr val="000000"/>
      </a:folHlink>
    </a:clrScheme>
    <a:fontScheme name="gdzh">
      <a:majorFont>
        <a:latin typeface="HelveticaNeueLT Std Blk"/>
        <a:ea typeface=""/>
        <a:cs typeface=""/>
      </a:majorFont>
      <a:minorFont>
        <a:latin typeface="HelveticaNeueLT St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 bwMode="auto">
        <a:noFill/>
        <a:ln w="12700" algn="ctr">
          <a:solidFill>
            <a:schemeClr val="tx1"/>
          </a:solidFill>
          <a:round/>
          <a:headEnd/>
          <a:tailEnd/>
        </a:ln>
        <a:extLst>
          <a:ext uri="{909E8E84-426E-40dd-AFC4-6F175D3DCCD1}">
            <a14:hiddenFill xmlns:r="http://schemas.openxmlformats.org/officeDocument/2006/relationships" xmlns:p="http://schemas.openxmlformats.org/presentationml/2006/main" xmlns:a14="http://schemas.microsoft.com/office/drawing/2010/main" xmlns="">
              <a:noFill/>
            </a14:hiddenFill>
          </a:ext>
        </a:extLst>
      </a:spPr>
      <a:bodyPr/>
      <a:lstStyle/>
    </a:lnDef>
  </a:objectDefaults>
  <a:extraClrSchemeLst/>
  <a:extLst>
    <a:ext uri="{05A4C25C-085E-4340-85A3-A5531E510DB2}">
      <thm15:themeFamily xmlns:thm15="http://schemas.microsoft.com/office/thememl/2012/main" name="Präsentation2" id="{E4F24847-A604-834C-84CC-9BB92143E0F2}" vid="{D3C29E2B-A148-7740-BD83-653950E35D96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gdzh</Template>
  <TotalTime>0</TotalTime>
  <Words>174</Words>
  <Application>Microsoft Macintosh PowerPoint</Application>
  <PresentationFormat>Benutzerdefiniert</PresentationFormat>
  <Paragraphs>48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HelveticaNeueLT Std</vt:lpstr>
      <vt:lpstr>HelveticaNeueLT Std Blk</vt:lpstr>
      <vt:lpstr>gdzh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!!!!! Treffen Drehscheibe  7. November 2019</dc:title>
  <dc:creator>Microsoft Office User</dc:creator>
  <cp:lastModifiedBy>Manuela Kobelt</cp:lastModifiedBy>
  <cp:revision>104</cp:revision>
  <cp:lastPrinted>2020-03-09T14:09:08Z</cp:lastPrinted>
  <dcterms:created xsi:type="dcterms:W3CDTF">2019-10-28T13:18:23Z</dcterms:created>
  <dcterms:modified xsi:type="dcterms:W3CDTF">2024-02-12T07:40:35Z</dcterms:modified>
</cp:coreProperties>
</file>